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97" r:id="rId8"/>
    <p:sldId id="268" r:id="rId9"/>
    <p:sldId id="266" r:id="rId10"/>
    <p:sldId id="267" r:id="rId11"/>
    <p:sldId id="269" r:id="rId12"/>
    <p:sldId id="270" r:id="rId13"/>
    <p:sldId id="271" r:id="rId14"/>
    <p:sldId id="272" r:id="rId15"/>
    <p:sldId id="273" r:id="rId16"/>
    <p:sldId id="298" r:id="rId17"/>
    <p:sldId id="274" r:id="rId18"/>
    <p:sldId id="275" r:id="rId19"/>
    <p:sldId id="276" r:id="rId20"/>
    <p:sldId id="277" r:id="rId21"/>
    <p:sldId id="278" r:id="rId22"/>
    <p:sldId id="286" r:id="rId23"/>
    <p:sldId id="279" r:id="rId24"/>
    <p:sldId id="292" r:id="rId25"/>
    <p:sldId id="260" r:id="rId26"/>
  </p:sldIdLst>
  <p:sldSz cx="9144000" cy="6858000" type="screen4x3"/>
  <p:notesSz cx="9144000" cy="6858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3E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C3A9A1-3D49-43C2-85DC-DEFEB61223C5}" v="801" dt="2021-11-19T12:18:29.99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522" y="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explosion val="17"/>
          <c:dPt>
            <c:idx val="0"/>
            <c:bubble3D val="0"/>
            <c:spPr>
              <a:solidFill>
                <a:schemeClr val="accent1">
                  <a:shade val="76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821-4301-81EA-7BD8AF055F0C}"/>
              </c:ext>
            </c:extLst>
          </c:dPt>
          <c:dPt>
            <c:idx val="1"/>
            <c:bubble3D val="0"/>
            <c:spPr>
              <a:solidFill>
                <a:schemeClr val="accent1">
                  <a:tint val="77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D97D-4C27-ADA0-F83B4076FBDA}"/>
              </c:ext>
            </c:extLst>
          </c:dPt>
          <c:dLbls>
            <c:dLbl>
              <c:idx val="0"/>
              <c:layout>
                <c:manualLayout>
                  <c:x val="0.12023064304461942"/>
                  <c:y val="-1.634471827385213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821-4301-81EA-7BD8AF055F0C}"/>
                </c:ext>
              </c:extLst>
            </c:dLbl>
            <c:dLbl>
              <c:idx val="1"/>
              <c:layout>
                <c:manualLayout>
                  <c:x val="-0.11889977034120736"/>
                  <c:y val="-2.67102975764393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97D-4C27-ADA0-F83B4076FBD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+mn-cs"/>
                  </a:defRPr>
                </a:pPr>
                <a:endParaRPr lang="pl-PL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Arkusz1!$A$2:$A$3</c:f>
              <c:strCache>
                <c:ptCount val="2"/>
                <c:pt idx="0">
                  <c:v>Bezpośrednie</c:v>
                </c:pt>
                <c:pt idx="1">
                  <c:v>Online</c:v>
                </c:pt>
              </c:strCache>
            </c:strRef>
          </c:cat>
          <c:val>
            <c:numRef>
              <c:f>Arkusz1!$B$2:$B$3</c:f>
              <c:numCache>
                <c:formatCode>General</c:formatCode>
                <c:ptCount val="2"/>
                <c:pt idx="0">
                  <c:v>25</c:v>
                </c:pt>
                <c:pt idx="1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7D-4C27-ADA0-F83B4076FB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explosion val="17"/>
          <c:dPt>
            <c:idx val="0"/>
            <c:bubble3D val="0"/>
            <c:spPr>
              <a:solidFill>
                <a:schemeClr val="accent1">
                  <a:shade val="6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FD9-414F-A69E-1D5B0CD994C2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FD9-414F-A69E-1D5B0CD994C2}"/>
              </c:ext>
            </c:extLst>
          </c:dPt>
          <c:dPt>
            <c:idx val="2"/>
            <c:bubble3D val="0"/>
            <c:spPr>
              <a:solidFill>
                <a:schemeClr val="accent1">
                  <a:tint val="6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8FD9-414F-A69E-1D5B0CD994C2}"/>
              </c:ext>
            </c:extLst>
          </c:dPt>
          <c:dLbls>
            <c:dLbl>
              <c:idx val="0"/>
              <c:layout>
                <c:manualLayout>
                  <c:x val="0.12023064304461942"/>
                  <c:y val="-1.634471827385213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FD9-414F-A69E-1D5B0CD994C2}"/>
                </c:ext>
              </c:extLst>
            </c:dLbl>
            <c:dLbl>
              <c:idx val="1"/>
              <c:layout>
                <c:manualLayout>
                  <c:x val="7.5371074305365946E-3"/>
                  <c:y val="7.718580631966458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FD9-414F-A69E-1D5B0CD994C2}"/>
                </c:ext>
              </c:extLst>
            </c:dLbl>
            <c:dLbl>
              <c:idx val="2"/>
              <c:layout>
                <c:manualLayout>
                  <c:x val="-3.3026291972124172E-2"/>
                  <c:y val="6.34686573269250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FD9-414F-A69E-1D5B0CD994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+mn-cs"/>
                  </a:defRPr>
                </a:pPr>
                <a:endParaRPr lang="pl-PL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Arkusz1!$A$2:$A$4</c:f>
              <c:strCache>
                <c:ptCount val="3"/>
                <c:pt idx="0">
                  <c:v>Wojewódzkie</c:v>
                </c:pt>
                <c:pt idx="1">
                  <c:v>Powiatowe</c:v>
                </c:pt>
                <c:pt idx="2">
                  <c:v>Gminne</c:v>
                </c:pt>
              </c:strCache>
            </c:strRef>
          </c:cat>
          <c:val>
            <c:numRef>
              <c:f>Arkusz1!$B$2:$B$4</c:f>
              <c:numCache>
                <c:formatCode>General</c:formatCode>
                <c:ptCount val="3"/>
                <c:pt idx="0">
                  <c:v>374</c:v>
                </c:pt>
                <c:pt idx="1">
                  <c:v>1844</c:v>
                </c:pt>
                <c:pt idx="2">
                  <c:v>1729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D9-414F-A69E-1D5B0CD994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Ocena (1-5)</c:v>
                </c:pt>
              </c:strCache>
            </c:strRef>
          </c:tx>
          <c:spPr>
            <a:solidFill>
              <a:srgbClr val="1B3E9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CD4751CD-DF86-43FD-B79B-F3FA4D98C1F3}" type="VALUE">
                      <a:rPr lang="el-GR" sz="1200" b="1" smtClean="0"/>
                      <a:pPr/>
                      <a:t>[WARTOŚĆ]</a:t>
                    </a:fld>
                    <a:r>
                      <a:rPr lang="el-GR" sz="1200" dirty="0"/>
                      <a:t> </a:t>
                    </a:r>
                    <a:r>
                      <a:rPr lang="el-GR" sz="1200" b="0" i="1" u="none" strike="noStrike" kern="1200" baseline="0" dirty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</a:rPr>
                      <a:t>(σ ± 0,57)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A169-4B26-A12E-A67AF0C5327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D53593D8-9870-4CED-B65C-15EC9C5F2616}" type="VALUE">
                      <a:rPr lang="el-GR" sz="1200" b="1" smtClean="0"/>
                      <a:pPr/>
                      <a:t>[WARTOŚĆ]</a:t>
                    </a:fld>
                    <a:r>
                      <a:rPr lang="el-GR" sz="1200" dirty="0"/>
                      <a:t> </a:t>
                    </a:r>
                    <a:r>
                      <a:rPr lang="el-GR" sz="1200" b="0" i="1" u="none" strike="noStrike" kern="1200" baseline="0" dirty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</a:rPr>
                      <a:t>(σ ± 0,56)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169-4B26-A12E-A67AF0C5327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148D038A-9AB8-465F-8BF7-C0975BE2A32F}" type="VALUE">
                      <a:rPr lang="el-GR" sz="1200" b="1" smtClean="0"/>
                      <a:pPr/>
                      <a:t>[WARTOŚĆ]</a:t>
                    </a:fld>
                    <a:r>
                      <a:rPr lang="el-GR" sz="1200" dirty="0"/>
                      <a:t> </a:t>
                    </a:r>
                    <a:r>
                      <a:rPr lang="el-GR" sz="1200" i="1" dirty="0"/>
                      <a:t>(</a:t>
                    </a:r>
                    <a:r>
                      <a:rPr lang="el-GR" sz="1200" b="0" i="1" u="none" strike="noStrike" kern="1200" baseline="0" dirty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</a:rPr>
                      <a:t>σ </a:t>
                    </a:r>
                    <a:r>
                      <a:rPr lang="el-GR" sz="1200" i="1" dirty="0"/>
                      <a:t>± 0,59)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A169-4B26-A12E-A67AF0C532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Arkusz1!$A$2:$A$4</c:f>
              <c:strCache>
                <c:ptCount val="3"/>
                <c:pt idx="0">
                  <c:v>OGÓŁEM</c:v>
                </c:pt>
                <c:pt idx="1">
                  <c:v>Zdalnie (on-line)</c:v>
                </c:pt>
                <c:pt idx="2">
                  <c:v>Bezpośrednio (stacjonarnie)</c:v>
                </c:pt>
              </c:strCache>
            </c:strRef>
          </c:cat>
          <c:val>
            <c:numRef>
              <c:f>Arkusz1!$B$2:$B$4</c:f>
              <c:numCache>
                <c:formatCode>General</c:formatCode>
                <c:ptCount val="3"/>
                <c:pt idx="0">
                  <c:v>4.38</c:v>
                </c:pt>
                <c:pt idx="1">
                  <c:v>4.3899999999999997</c:v>
                </c:pt>
                <c:pt idx="2">
                  <c:v>4.3600000000000003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69-4B26-A12E-A67AF0C5327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602202320"/>
        <c:axId val="1602200240"/>
      </c:barChart>
      <c:catAx>
        <c:axId val="16022023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602200240"/>
        <c:crosses val="autoZero"/>
        <c:auto val="1"/>
        <c:lblAlgn val="ctr"/>
        <c:lblOffset val="100"/>
        <c:noMultiLvlLbl val="0"/>
      </c:catAx>
      <c:valAx>
        <c:axId val="1602200240"/>
        <c:scaling>
          <c:orientation val="minMax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602202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11/19/2021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8912" y="0"/>
            <a:ext cx="8705088" cy="685800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75231" y="4876672"/>
            <a:ext cx="6498337" cy="8534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11/19/2021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11/19/2021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11/19/2021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11/19/2021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bg object 18"/>
          <p:cNvSpPr/>
          <p:nvPr/>
        </p:nvSpPr>
        <p:spPr>
          <a:xfrm>
            <a:off x="4631108" y="6630619"/>
            <a:ext cx="459105" cy="227965"/>
          </a:xfrm>
          <a:custGeom>
            <a:avLst/>
            <a:gdLst/>
            <a:ahLst/>
            <a:cxnLst/>
            <a:rect l="l" t="t" r="r" b="b"/>
            <a:pathLst>
              <a:path w="459104" h="227965">
                <a:moveTo>
                  <a:pt x="313403" y="227380"/>
                </a:moveTo>
                <a:lnTo>
                  <a:pt x="0" y="227380"/>
                </a:lnTo>
                <a:lnTo>
                  <a:pt x="145438" y="0"/>
                </a:lnTo>
                <a:lnTo>
                  <a:pt x="458841" y="0"/>
                </a:lnTo>
                <a:lnTo>
                  <a:pt x="313403" y="22738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631108" y="6630619"/>
            <a:ext cx="459105" cy="227965"/>
          </a:xfrm>
          <a:custGeom>
            <a:avLst/>
            <a:gdLst/>
            <a:ahLst/>
            <a:cxnLst/>
            <a:rect l="l" t="t" r="r" b="b"/>
            <a:pathLst>
              <a:path w="459104" h="227965">
                <a:moveTo>
                  <a:pt x="145438" y="0"/>
                </a:moveTo>
                <a:lnTo>
                  <a:pt x="0" y="227380"/>
                </a:lnTo>
              </a:path>
              <a:path w="459104" h="227965">
                <a:moveTo>
                  <a:pt x="313403" y="227380"/>
                </a:moveTo>
                <a:lnTo>
                  <a:pt x="458841" y="0"/>
                </a:lnTo>
                <a:lnTo>
                  <a:pt x="145438" y="0"/>
                </a:lnTo>
              </a:path>
            </a:pathLst>
          </a:custGeom>
          <a:ln w="3175">
            <a:solidFill>
              <a:srgbClr val="15419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5273986" y="6630619"/>
            <a:ext cx="459105" cy="227965"/>
          </a:xfrm>
          <a:custGeom>
            <a:avLst/>
            <a:gdLst/>
            <a:ahLst/>
            <a:cxnLst/>
            <a:rect l="l" t="t" r="r" b="b"/>
            <a:pathLst>
              <a:path w="459104" h="227965">
                <a:moveTo>
                  <a:pt x="313403" y="227380"/>
                </a:moveTo>
                <a:lnTo>
                  <a:pt x="0" y="227380"/>
                </a:lnTo>
                <a:lnTo>
                  <a:pt x="145438" y="0"/>
                </a:lnTo>
                <a:lnTo>
                  <a:pt x="458841" y="0"/>
                </a:lnTo>
                <a:lnTo>
                  <a:pt x="313403" y="22738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5273986" y="6630619"/>
            <a:ext cx="459105" cy="227965"/>
          </a:xfrm>
          <a:custGeom>
            <a:avLst/>
            <a:gdLst/>
            <a:ahLst/>
            <a:cxnLst/>
            <a:rect l="l" t="t" r="r" b="b"/>
            <a:pathLst>
              <a:path w="459104" h="227965">
                <a:moveTo>
                  <a:pt x="145438" y="0"/>
                </a:moveTo>
                <a:lnTo>
                  <a:pt x="0" y="227380"/>
                </a:lnTo>
              </a:path>
              <a:path w="459104" h="227965">
                <a:moveTo>
                  <a:pt x="313403" y="227380"/>
                </a:moveTo>
                <a:lnTo>
                  <a:pt x="458841" y="0"/>
                </a:lnTo>
                <a:lnTo>
                  <a:pt x="145438" y="0"/>
                </a:lnTo>
              </a:path>
            </a:pathLst>
          </a:custGeom>
          <a:ln w="3175">
            <a:solidFill>
              <a:srgbClr val="15419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5916831" y="6630619"/>
            <a:ext cx="459105" cy="227965"/>
          </a:xfrm>
          <a:custGeom>
            <a:avLst/>
            <a:gdLst/>
            <a:ahLst/>
            <a:cxnLst/>
            <a:rect l="l" t="t" r="r" b="b"/>
            <a:pathLst>
              <a:path w="459104" h="227965">
                <a:moveTo>
                  <a:pt x="313437" y="227380"/>
                </a:moveTo>
                <a:lnTo>
                  <a:pt x="0" y="227380"/>
                </a:lnTo>
                <a:lnTo>
                  <a:pt x="142793" y="0"/>
                </a:lnTo>
                <a:lnTo>
                  <a:pt x="458875" y="0"/>
                </a:lnTo>
                <a:lnTo>
                  <a:pt x="313437" y="22738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5916831" y="6630619"/>
            <a:ext cx="459105" cy="227965"/>
          </a:xfrm>
          <a:custGeom>
            <a:avLst/>
            <a:gdLst/>
            <a:ahLst/>
            <a:cxnLst/>
            <a:rect l="l" t="t" r="r" b="b"/>
            <a:pathLst>
              <a:path w="459104" h="227965">
                <a:moveTo>
                  <a:pt x="142793" y="0"/>
                </a:moveTo>
                <a:lnTo>
                  <a:pt x="0" y="227380"/>
                </a:lnTo>
              </a:path>
              <a:path w="459104" h="227965">
                <a:moveTo>
                  <a:pt x="313437" y="227380"/>
                </a:moveTo>
                <a:lnTo>
                  <a:pt x="458875" y="0"/>
                </a:lnTo>
                <a:lnTo>
                  <a:pt x="142793" y="0"/>
                </a:lnTo>
              </a:path>
            </a:pathLst>
          </a:custGeom>
          <a:ln w="3175">
            <a:solidFill>
              <a:srgbClr val="15419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6559710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5" h="227965">
                <a:moveTo>
                  <a:pt x="313403" y="227380"/>
                </a:moveTo>
                <a:lnTo>
                  <a:pt x="0" y="227380"/>
                </a:lnTo>
                <a:lnTo>
                  <a:pt x="142793" y="0"/>
                </a:lnTo>
                <a:lnTo>
                  <a:pt x="456197" y="0"/>
                </a:lnTo>
                <a:lnTo>
                  <a:pt x="313403" y="22738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6559710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5" h="227965">
                <a:moveTo>
                  <a:pt x="142793" y="0"/>
                </a:moveTo>
                <a:lnTo>
                  <a:pt x="0" y="227380"/>
                </a:lnTo>
              </a:path>
              <a:path w="456565" h="227965">
                <a:moveTo>
                  <a:pt x="313403" y="227380"/>
                </a:moveTo>
                <a:lnTo>
                  <a:pt x="456197" y="0"/>
                </a:lnTo>
                <a:lnTo>
                  <a:pt x="142793" y="0"/>
                </a:lnTo>
              </a:path>
            </a:pathLst>
          </a:custGeom>
          <a:ln w="3175">
            <a:solidFill>
              <a:srgbClr val="15419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7202588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5" h="227965">
                <a:moveTo>
                  <a:pt x="313403" y="227380"/>
                </a:moveTo>
                <a:lnTo>
                  <a:pt x="0" y="227380"/>
                </a:lnTo>
                <a:lnTo>
                  <a:pt x="142793" y="0"/>
                </a:lnTo>
                <a:lnTo>
                  <a:pt x="456197" y="0"/>
                </a:lnTo>
                <a:lnTo>
                  <a:pt x="313403" y="22738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7202588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5" h="227965">
                <a:moveTo>
                  <a:pt x="142793" y="0"/>
                </a:moveTo>
                <a:lnTo>
                  <a:pt x="0" y="227380"/>
                </a:lnTo>
              </a:path>
              <a:path w="456565" h="227965">
                <a:moveTo>
                  <a:pt x="313403" y="227380"/>
                </a:moveTo>
                <a:lnTo>
                  <a:pt x="456197" y="0"/>
                </a:lnTo>
                <a:lnTo>
                  <a:pt x="142793" y="0"/>
                </a:lnTo>
              </a:path>
            </a:pathLst>
          </a:custGeom>
          <a:ln w="3175">
            <a:solidFill>
              <a:srgbClr val="15419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7845467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5" h="227965">
                <a:moveTo>
                  <a:pt x="313403" y="227380"/>
                </a:moveTo>
                <a:lnTo>
                  <a:pt x="0" y="227380"/>
                </a:lnTo>
                <a:lnTo>
                  <a:pt x="142793" y="0"/>
                </a:lnTo>
                <a:lnTo>
                  <a:pt x="456197" y="0"/>
                </a:lnTo>
                <a:lnTo>
                  <a:pt x="313403" y="22738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7845467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5" h="227965">
                <a:moveTo>
                  <a:pt x="142793" y="0"/>
                </a:moveTo>
                <a:lnTo>
                  <a:pt x="0" y="227380"/>
                </a:lnTo>
              </a:path>
              <a:path w="456565" h="227965">
                <a:moveTo>
                  <a:pt x="313403" y="227380"/>
                </a:moveTo>
                <a:lnTo>
                  <a:pt x="456197" y="0"/>
                </a:lnTo>
                <a:lnTo>
                  <a:pt x="142793" y="0"/>
                </a:lnTo>
              </a:path>
            </a:pathLst>
          </a:custGeom>
          <a:ln w="3175">
            <a:solidFill>
              <a:srgbClr val="15419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8488346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5" h="227965">
                <a:moveTo>
                  <a:pt x="313403" y="227380"/>
                </a:moveTo>
                <a:lnTo>
                  <a:pt x="0" y="227380"/>
                </a:lnTo>
                <a:lnTo>
                  <a:pt x="142793" y="0"/>
                </a:lnTo>
                <a:lnTo>
                  <a:pt x="456197" y="0"/>
                </a:lnTo>
                <a:lnTo>
                  <a:pt x="313403" y="22738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8488346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5" h="227965">
                <a:moveTo>
                  <a:pt x="142793" y="0"/>
                </a:moveTo>
                <a:lnTo>
                  <a:pt x="0" y="227380"/>
                </a:lnTo>
              </a:path>
              <a:path w="456565" h="227965">
                <a:moveTo>
                  <a:pt x="313403" y="227380"/>
                </a:moveTo>
                <a:lnTo>
                  <a:pt x="456197" y="0"/>
                </a:lnTo>
                <a:lnTo>
                  <a:pt x="142793" y="0"/>
                </a:lnTo>
              </a:path>
            </a:pathLst>
          </a:custGeom>
          <a:ln w="3175">
            <a:solidFill>
              <a:srgbClr val="15419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133601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5" h="227965">
                <a:moveTo>
                  <a:pt x="313403" y="227380"/>
                </a:moveTo>
                <a:lnTo>
                  <a:pt x="0" y="227380"/>
                </a:lnTo>
                <a:lnTo>
                  <a:pt x="142793" y="0"/>
                </a:lnTo>
                <a:lnTo>
                  <a:pt x="456197" y="0"/>
                </a:lnTo>
                <a:lnTo>
                  <a:pt x="313403" y="22738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133601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5" h="227965">
                <a:moveTo>
                  <a:pt x="142793" y="0"/>
                </a:moveTo>
                <a:lnTo>
                  <a:pt x="0" y="227380"/>
                </a:lnTo>
              </a:path>
              <a:path w="456565" h="227965">
                <a:moveTo>
                  <a:pt x="313403" y="227380"/>
                </a:moveTo>
                <a:lnTo>
                  <a:pt x="456197" y="0"/>
                </a:lnTo>
                <a:lnTo>
                  <a:pt x="142793" y="0"/>
                </a:lnTo>
              </a:path>
            </a:pathLst>
          </a:custGeom>
          <a:ln w="3175">
            <a:solidFill>
              <a:srgbClr val="15419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776480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5" h="227965">
                <a:moveTo>
                  <a:pt x="313403" y="227380"/>
                </a:moveTo>
                <a:lnTo>
                  <a:pt x="0" y="227380"/>
                </a:lnTo>
                <a:lnTo>
                  <a:pt x="142793" y="0"/>
                </a:lnTo>
                <a:lnTo>
                  <a:pt x="456197" y="0"/>
                </a:lnTo>
                <a:lnTo>
                  <a:pt x="313403" y="22738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776480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5" h="227965">
                <a:moveTo>
                  <a:pt x="142793" y="0"/>
                </a:moveTo>
                <a:lnTo>
                  <a:pt x="0" y="227380"/>
                </a:lnTo>
              </a:path>
              <a:path w="456565" h="227965">
                <a:moveTo>
                  <a:pt x="313403" y="227380"/>
                </a:moveTo>
                <a:lnTo>
                  <a:pt x="456197" y="0"/>
                </a:lnTo>
                <a:lnTo>
                  <a:pt x="142793" y="0"/>
                </a:lnTo>
              </a:path>
            </a:pathLst>
          </a:custGeom>
          <a:ln w="3175">
            <a:solidFill>
              <a:srgbClr val="15419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1419359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4" h="227965">
                <a:moveTo>
                  <a:pt x="313403" y="227380"/>
                </a:moveTo>
                <a:lnTo>
                  <a:pt x="0" y="227380"/>
                </a:lnTo>
                <a:lnTo>
                  <a:pt x="142793" y="0"/>
                </a:lnTo>
                <a:lnTo>
                  <a:pt x="456197" y="0"/>
                </a:lnTo>
                <a:lnTo>
                  <a:pt x="313403" y="22738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1419359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4" h="227965">
                <a:moveTo>
                  <a:pt x="142793" y="0"/>
                </a:moveTo>
                <a:lnTo>
                  <a:pt x="0" y="227380"/>
                </a:lnTo>
              </a:path>
              <a:path w="456564" h="227965">
                <a:moveTo>
                  <a:pt x="313403" y="227380"/>
                </a:moveTo>
                <a:lnTo>
                  <a:pt x="456197" y="0"/>
                </a:lnTo>
                <a:lnTo>
                  <a:pt x="142793" y="0"/>
                </a:lnTo>
              </a:path>
            </a:pathLst>
          </a:custGeom>
          <a:ln w="3175">
            <a:solidFill>
              <a:srgbClr val="15419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2062237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4" h="227965">
                <a:moveTo>
                  <a:pt x="313403" y="227380"/>
                </a:moveTo>
                <a:lnTo>
                  <a:pt x="0" y="227380"/>
                </a:lnTo>
                <a:lnTo>
                  <a:pt x="142793" y="0"/>
                </a:lnTo>
                <a:lnTo>
                  <a:pt x="456197" y="0"/>
                </a:lnTo>
                <a:lnTo>
                  <a:pt x="313403" y="22738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2062237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4" h="227965">
                <a:moveTo>
                  <a:pt x="142793" y="0"/>
                </a:moveTo>
                <a:lnTo>
                  <a:pt x="0" y="227380"/>
                </a:lnTo>
              </a:path>
              <a:path w="456564" h="227965">
                <a:moveTo>
                  <a:pt x="313403" y="227380"/>
                </a:moveTo>
                <a:lnTo>
                  <a:pt x="456197" y="0"/>
                </a:lnTo>
                <a:lnTo>
                  <a:pt x="142793" y="0"/>
                </a:lnTo>
              </a:path>
            </a:pathLst>
          </a:custGeom>
          <a:ln w="3175">
            <a:solidFill>
              <a:srgbClr val="15419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2705116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4" h="227965">
                <a:moveTo>
                  <a:pt x="313403" y="227380"/>
                </a:moveTo>
                <a:lnTo>
                  <a:pt x="0" y="227380"/>
                </a:lnTo>
                <a:lnTo>
                  <a:pt x="142793" y="0"/>
                </a:lnTo>
                <a:lnTo>
                  <a:pt x="456197" y="0"/>
                </a:lnTo>
                <a:lnTo>
                  <a:pt x="313403" y="22738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2705116" y="6630619"/>
            <a:ext cx="456565" cy="227965"/>
          </a:xfrm>
          <a:custGeom>
            <a:avLst/>
            <a:gdLst/>
            <a:ahLst/>
            <a:cxnLst/>
            <a:rect l="l" t="t" r="r" b="b"/>
            <a:pathLst>
              <a:path w="456564" h="227965">
                <a:moveTo>
                  <a:pt x="142793" y="0"/>
                </a:moveTo>
                <a:lnTo>
                  <a:pt x="0" y="227380"/>
                </a:lnTo>
              </a:path>
              <a:path w="456564" h="227965">
                <a:moveTo>
                  <a:pt x="313403" y="227380"/>
                </a:moveTo>
                <a:lnTo>
                  <a:pt x="456197" y="0"/>
                </a:lnTo>
                <a:lnTo>
                  <a:pt x="142793" y="0"/>
                </a:lnTo>
              </a:path>
            </a:pathLst>
          </a:custGeom>
          <a:ln w="3175">
            <a:solidFill>
              <a:srgbClr val="15419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3345351" y="6630619"/>
            <a:ext cx="459105" cy="227965"/>
          </a:xfrm>
          <a:custGeom>
            <a:avLst/>
            <a:gdLst/>
            <a:ahLst/>
            <a:cxnLst/>
            <a:rect l="l" t="t" r="r" b="b"/>
            <a:pathLst>
              <a:path w="459104" h="227965">
                <a:moveTo>
                  <a:pt x="316047" y="227380"/>
                </a:moveTo>
                <a:lnTo>
                  <a:pt x="0" y="227380"/>
                </a:lnTo>
                <a:lnTo>
                  <a:pt x="145438" y="0"/>
                </a:lnTo>
                <a:lnTo>
                  <a:pt x="458841" y="0"/>
                </a:lnTo>
                <a:lnTo>
                  <a:pt x="316047" y="22738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3345351" y="6630619"/>
            <a:ext cx="459105" cy="227965"/>
          </a:xfrm>
          <a:custGeom>
            <a:avLst/>
            <a:gdLst/>
            <a:ahLst/>
            <a:cxnLst/>
            <a:rect l="l" t="t" r="r" b="b"/>
            <a:pathLst>
              <a:path w="459104" h="227965">
                <a:moveTo>
                  <a:pt x="145438" y="0"/>
                </a:moveTo>
                <a:lnTo>
                  <a:pt x="0" y="227380"/>
                </a:lnTo>
              </a:path>
              <a:path w="459104" h="227965">
                <a:moveTo>
                  <a:pt x="316047" y="227380"/>
                </a:moveTo>
                <a:lnTo>
                  <a:pt x="458841" y="0"/>
                </a:lnTo>
                <a:lnTo>
                  <a:pt x="145438" y="0"/>
                </a:lnTo>
              </a:path>
            </a:pathLst>
          </a:custGeom>
          <a:ln w="3175">
            <a:solidFill>
              <a:srgbClr val="15419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3988229" y="6630619"/>
            <a:ext cx="459105" cy="227965"/>
          </a:xfrm>
          <a:custGeom>
            <a:avLst/>
            <a:gdLst/>
            <a:ahLst/>
            <a:cxnLst/>
            <a:rect l="l" t="t" r="r" b="b"/>
            <a:pathLst>
              <a:path w="459104" h="227965">
                <a:moveTo>
                  <a:pt x="313403" y="227380"/>
                </a:moveTo>
                <a:lnTo>
                  <a:pt x="0" y="227380"/>
                </a:lnTo>
                <a:lnTo>
                  <a:pt x="145438" y="0"/>
                </a:lnTo>
                <a:lnTo>
                  <a:pt x="458841" y="0"/>
                </a:lnTo>
                <a:lnTo>
                  <a:pt x="313403" y="22738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3988229" y="6630619"/>
            <a:ext cx="459105" cy="227965"/>
          </a:xfrm>
          <a:custGeom>
            <a:avLst/>
            <a:gdLst/>
            <a:ahLst/>
            <a:cxnLst/>
            <a:rect l="l" t="t" r="r" b="b"/>
            <a:pathLst>
              <a:path w="459104" h="227965">
                <a:moveTo>
                  <a:pt x="145438" y="0"/>
                </a:moveTo>
                <a:lnTo>
                  <a:pt x="0" y="227380"/>
                </a:lnTo>
              </a:path>
              <a:path w="459104" h="227965">
                <a:moveTo>
                  <a:pt x="313403" y="227380"/>
                </a:moveTo>
                <a:lnTo>
                  <a:pt x="458841" y="0"/>
                </a:lnTo>
                <a:lnTo>
                  <a:pt x="145438" y="0"/>
                </a:lnTo>
              </a:path>
            </a:pathLst>
          </a:custGeom>
          <a:ln w="3175">
            <a:solidFill>
              <a:srgbClr val="15419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0" y="12"/>
            <a:ext cx="1397000" cy="1285240"/>
          </a:xfrm>
          <a:custGeom>
            <a:avLst/>
            <a:gdLst/>
            <a:ahLst/>
            <a:cxnLst/>
            <a:rect l="l" t="t" r="r" b="b"/>
            <a:pathLst>
              <a:path w="1397000" h="1285240">
                <a:moveTo>
                  <a:pt x="1396784" y="1161453"/>
                </a:moveTo>
                <a:lnTo>
                  <a:pt x="1383055" y="1161453"/>
                </a:lnTo>
                <a:lnTo>
                  <a:pt x="1334871" y="1160881"/>
                </a:lnTo>
                <a:lnTo>
                  <a:pt x="1286967" y="1159167"/>
                </a:lnTo>
                <a:lnTo>
                  <a:pt x="1239354" y="1156335"/>
                </a:lnTo>
                <a:lnTo>
                  <a:pt x="1192060" y="1152398"/>
                </a:lnTo>
                <a:lnTo>
                  <a:pt x="1145070" y="1147356"/>
                </a:lnTo>
                <a:lnTo>
                  <a:pt x="1098423" y="1141234"/>
                </a:lnTo>
                <a:lnTo>
                  <a:pt x="1052118" y="1134033"/>
                </a:lnTo>
                <a:lnTo>
                  <a:pt x="1006170" y="1125778"/>
                </a:lnTo>
                <a:lnTo>
                  <a:pt x="960602" y="1116469"/>
                </a:lnTo>
                <a:lnTo>
                  <a:pt x="915403" y="1106144"/>
                </a:lnTo>
                <a:lnTo>
                  <a:pt x="870610" y="1094778"/>
                </a:lnTo>
                <a:lnTo>
                  <a:pt x="826236" y="1082421"/>
                </a:lnTo>
                <a:lnTo>
                  <a:pt x="782269" y="1069060"/>
                </a:lnTo>
                <a:lnTo>
                  <a:pt x="738759" y="1054722"/>
                </a:lnTo>
                <a:lnTo>
                  <a:pt x="695680" y="1039418"/>
                </a:lnTo>
                <a:lnTo>
                  <a:pt x="653072" y="1023150"/>
                </a:lnTo>
                <a:lnTo>
                  <a:pt x="610946" y="1005954"/>
                </a:lnTo>
                <a:lnTo>
                  <a:pt x="569302" y="987818"/>
                </a:lnTo>
                <a:lnTo>
                  <a:pt x="528154" y="968768"/>
                </a:lnTo>
                <a:lnTo>
                  <a:pt x="487527" y="948804"/>
                </a:lnTo>
                <a:lnTo>
                  <a:pt x="447433" y="927963"/>
                </a:lnTo>
                <a:lnTo>
                  <a:pt x="407873" y="906233"/>
                </a:lnTo>
                <a:lnTo>
                  <a:pt x="368871" y="883640"/>
                </a:lnTo>
                <a:lnTo>
                  <a:pt x="330428" y="860196"/>
                </a:lnTo>
                <a:lnTo>
                  <a:pt x="292569" y="835914"/>
                </a:lnTo>
                <a:lnTo>
                  <a:pt x="255308" y="810806"/>
                </a:lnTo>
                <a:lnTo>
                  <a:pt x="218655" y="784885"/>
                </a:lnTo>
                <a:lnTo>
                  <a:pt x="182613" y="758151"/>
                </a:lnTo>
                <a:lnTo>
                  <a:pt x="147218" y="730643"/>
                </a:lnTo>
                <a:lnTo>
                  <a:pt x="112458" y="702360"/>
                </a:lnTo>
                <a:lnTo>
                  <a:pt x="78359" y="673303"/>
                </a:lnTo>
                <a:lnTo>
                  <a:pt x="44919" y="643509"/>
                </a:lnTo>
                <a:lnTo>
                  <a:pt x="12179" y="612978"/>
                </a:lnTo>
                <a:lnTo>
                  <a:pt x="0" y="601091"/>
                </a:lnTo>
                <a:lnTo>
                  <a:pt x="0" y="876046"/>
                </a:lnTo>
                <a:lnTo>
                  <a:pt x="31457" y="898867"/>
                </a:lnTo>
                <a:lnTo>
                  <a:pt x="69342" y="925093"/>
                </a:lnTo>
                <a:lnTo>
                  <a:pt x="107810" y="950518"/>
                </a:lnTo>
                <a:lnTo>
                  <a:pt x="146862" y="975131"/>
                </a:lnTo>
                <a:lnTo>
                  <a:pt x="186486" y="998905"/>
                </a:lnTo>
                <a:lnTo>
                  <a:pt x="226656" y="1021829"/>
                </a:lnTo>
                <a:lnTo>
                  <a:pt x="267373" y="1043901"/>
                </a:lnTo>
                <a:lnTo>
                  <a:pt x="308635" y="1065110"/>
                </a:lnTo>
                <a:lnTo>
                  <a:pt x="350405" y="1085430"/>
                </a:lnTo>
                <a:lnTo>
                  <a:pt x="392684" y="1104861"/>
                </a:lnTo>
                <a:lnTo>
                  <a:pt x="435457" y="1123378"/>
                </a:lnTo>
                <a:lnTo>
                  <a:pt x="478713" y="1140980"/>
                </a:lnTo>
                <a:lnTo>
                  <a:pt x="522427" y="1157655"/>
                </a:lnTo>
                <a:lnTo>
                  <a:pt x="566610" y="1173378"/>
                </a:lnTo>
                <a:lnTo>
                  <a:pt x="611238" y="1188161"/>
                </a:lnTo>
                <a:lnTo>
                  <a:pt x="656297" y="1201966"/>
                </a:lnTo>
                <a:lnTo>
                  <a:pt x="701776" y="1214793"/>
                </a:lnTo>
                <a:lnTo>
                  <a:pt x="747661" y="1226629"/>
                </a:lnTo>
                <a:lnTo>
                  <a:pt x="793940" y="1237462"/>
                </a:lnTo>
                <a:lnTo>
                  <a:pt x="840600" y="1247279"/>
                </a:lnTo>
                <a:lnTo>
                  <a:pt x="1098092" y="1281607"/>
                </a:lnTo>
                <a:lnTo>
                  <a:pt x="1172337" y="1284605"/>
                </a:lnTo>
                <a:lnTo>
                  <a:pt x="1249159" y="1285036"/>
                </a:lnTo>
                <a:lnTo>
                  <a:pt x="1322971" y="1284605"/>
                </a:lnTo>
                <a:lnTo>
                  <a:pt x="1360195" y="1283589"/>
                </a:lnTo>
                <a:lnTo>
                  <a:pt x="1396784" y="1281607"/>
                </a:lnTo>
                <a:lnTo>
                  <a:pt x="1396784" y="1161453"/>
                </a:lnTo>
                <a:close/>
              </a:path>
              <a:path w="1397000" h="1285240">
                <a:moveTo>
                  <a:pt x="1396784" y="0"/>
                </a:moveTo>
                <a:lnTo>
                  <a:pt x="0" y="0"/>
                </a:lnTo>
                <a:lnTo>
                  <a:pt x="0" y="315468"/>
                </a:lnTo>
                <a:lnTo>
                  <a:pt x="40855" y="363677"/>
                </a:lnTo>
                <a:lnTo>
                  <a:pt x="71056" y="397065"/>
                </a:lnTo>
                <a:lnTo>
                  <a:pt x="102069" y="429679"/>
                </a:lnTo>
                <a:lnTo>
                  <a:pt x="133908" y="461505"/>
                </a:lnTo>
                <a:lnTo>
                  <a:pt x="166522" y="492518"/>
                </a:lnTo>
                <a:lnTo>
                  <a:pt x="199910" y="522719"/>
                </a:lnTo>
                <a:lnTo>
                  <a:pt x="234061" y="552081"/>
                </a:lnTo>
                <a:lnTo>
                  <a:pt x="268947" y="580580"/>
                </a:lnTo>
                <a:lnTo>
                  <a:pt x="304558" y="608215"/>
                </a:lnTo>
                <a:lnTo>
                  <a:pt x="340880" y="634974"/>
                </a:lnTo>
                <a:lnTo>
                  <a:pt x="377888" y="660819"/>
                </a:lnTo>
                <a:lnTo>
                  <a:pt x="415569" y="685749"/>
                </a:lnTo>
                <a:lnTo>
                  <a:pt x="453923" y="709752"/>
                </a:lnTo>
                <a:lnTo>
                  <a:pt x="492912" y="732790"/>
                </a:lnTo>
                <a:lnTo>
                  <a:pt x="532536" y="754875"/>
                </a:lnTo>
                <a:lnTo>
                  <a:pt x="572770" y="775970"/>
                </a:lnTo>
                <a:lnTo>
                  <a:pt x="613587" y="796061"/>
                </a:lnTo>
                <a:lnTo>
                  <a:pt x="655002" y="815149"/>
                </a:lnTo>
                <a:lnTo>
                  <a:pt x="696963" y="833196"/>
                </a:lnTo>
                <a:lnTo>
                  <a:pt x="739482" y="850201"/>
                </a:lnTo>
                <a:lnTo>
                  <a:pt x="782523" y="866140"/>
                </a:lnTo>
                <a:lnTo>
                  <a:pt x="826084" y="880999"/>
                </a:lnTo>
                <a:lnTo>
                  <a:pt x="870140" y="894765"/>
                </a:lnTo>
                <a:lnTo>
                  <a:pt x="914679" y="907415"/>
                </a:lnTo>
                <a:lnTo>
                  <a:pt x="959688" y="918933"/>
                </a:lnTo>
                <a:lnTo>
                  <a:pt x="1005141" y="929309"/>
                </a:lnTo>
                <a:lnTo>
                  <a:pt x="1051039" y="938530"/>
                </a:lnTo>
                <a:lnTo>
                  <a:pt x="1097343" y="946569"/>
                </a:lnTo>
                <a:lnTo>
                  <a:pt x="1144054" y="953427"/>
                </a:lnTo>
                <a:lnTo>
                  <a:pt x="1191145" y="959065"/>
                </a:lnTo>
                <a:lnTo>
                  <a:pt x="1238605" y="963472"/>
                </a:lnTo>
                <a:lnTo>
                  <a:pt x="1286433" y="966647"/>
                </a:lnTo>
                <a:lnTo>
                  <a:pt x="1334579" y="968565"/>
                </a:lnTo>
                <a:lnTo>
                  <a:pt x="1383055" y="969213"/>
                </a:lnTo>
                <a:lnTo>
                  <a:pt x="1396784" y="969213"/>
                </a:lnTo>
                <a:lnTo>
                  <a:pt x="1396784" y="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21965" y="1714880"/>
            <a:ext cx="4100068" cy="9029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11/19/2021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pic>
        <p:nvPicPr>
          <p:cNvPr id="47" name="Obraz 46">
            <a:extLst>
              <a:ext uri="{FF2B5EF4-FFF2-40B4-BE49-F238E27FC236}">
                <a16:creationId xmlns:a16="http://schemas.microsoft.com/office/drawing/2014/main" id="{2420329F-7039-4717-B5E3-45C023BED80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0000" y="6108324"/>
            <a:ext cx="1448162" cy="45425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png"/><Relationship Id="rId4" Type="http://schemas.openxmlformats.org/officeDocument/2006/relationships/image" Target="../media/image49.tm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m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png"/><Relationship Id="rId4" Type="http://schemas.openxmlformats.org/officeDocument/2006/relationships/image" Target="../media/image6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tm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tmp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2.png"/><Relationship Id="rId5" Type="http://schemas.openxmlformats.org/officeDocument/2006/relationships/image" Target="../media/image71.tmp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6.emf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tm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9.tmp"/><Relationship Id="rId5" Type="http://schemas.openxmlformats.org/officeDocument/2006/relationships/image" Target="../media/image78.tmp"/><Relationship Id="rId4" Type="http://schemas.openxmlformats.org/officeDocument/2006/relationships/image" Target="../media/image77.tm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6.emf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6.emf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svg"/><Relationship Id="rId7" Type="http://schemas.openxmlformats.org/officeDocument/2006/relationships/image" Target="../media/image85.sv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4.png"/><Relationship Id="rId5" Type="http://schemas.openxmlformats.org/officeDocument/2006/relationships/image" Target="../media/image83.svg"/><Relationship Id="rId10" Type="http://schemas.openxmlformats.org/officeDocument/2006/relationships/image" Target="../media/image29.png"/><Relationship Id="rId4" Type="http://schemas.openxmlformats.org/officeDocument/2006/relationships/image" Target="../media/image82.png"/><Relationship Id="rId9" Type="http://schemas.openxmlformats.org/officeDocument/2006/relationships/image" Target="../media/image87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6.emf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6.emf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1.svg"/><Relationship Id="rId7" Type="http://schemas.openxmlformats.org/officeDocument/2006/relationships/chart" Target="../charts/chart2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1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tmp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png"/><Relationship Id="rId4" Type="http://schemas.openxmlformats.org/officeDocument/2006/relationships/image" Target="../media/image3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8.svg"/><Relationship Id="rId7" Type="http://schemas.openxmlformats.org/officeDocument/2006/relationships/image" Target="../media/image42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6.emf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81288" y="0"/>
            <a:ext cx="8231505" cy="6365240"/>
            <a:chOff x="481288" y="0"/>
            <a:chExt cx="8231505" cy="6365240"/>
          </a:xfrm>
        </p:grpSpPr>
        <p:sp>
          <p:nvSpPr>
            <p:cNvPr id="3" name="object 3"/>
            <p:cNvSpPr/>
            <p:nvPr/>
          </p:nvSpPr>
          <p:spPr>
            <a:xfrm>
              <a:off x="485617" y="524605"/>
              <a:ext cx="8218170" cy="5835650"/>
            </a:xfrm>
            <a:custGeom>
              <a:avLst/>
              <a:gdLst/>
              <a:ahLst/>
              <a:cxnLst/>
              <a:rect l="l" t="t" r="r" b="b"/>
              <a:pathLst>
                <a:path w="8218170" h="5835650">
                  <a:moveTo>
                    <a:pt x="8218039" y="5835601"/>
                  </a:moveTo>
                  <a:lnTo>
                    <a:pt x="0" y="5835601"/>
                  </a:lnTo>
                  <a:lnTo>
                    <a:pt x="0" y="0"/>
                  </a:lnTo>
                  <a:lnTo>
                    <a:pt x="8218039" y="0"/>
                  </a:lnTo>
                  <a:lnTo>
                    <a:pt x="8218039" y="5835601"/>
                  </a:lnTo>
                  <a:close/>
                </a:path>
              </a:pathLst>
            </a:custGeom>
            <a:solidFill>
              <a:srgbClr val="1541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81279" y="516064"/>
              <a:ext cx="8231505" cy="5848985"/>
            </a:xfrm>
            <a:custGeom>
              <a:avLst/>
              <a:gdLst/>
              <a:ahLst/>
              <a:cxnLst/>
              <a:rect l="l" t="t" r="r" b="b"/>
              <a:pathLst>
                <a:path w="8231505" h="5848985">
                  <a:moveTo>
                    <a:pt x="8231022" y="0"/>
                  </a:moveTo>
                  <a:lnTo>
                    <a:pt x="8218043" y="0"/>
                  </a:lnTo>
                  <a:lnTo>
                    <a:pt x="8218043" y="12979"/>
                  </a:lnTo>
                  <a:lnTo>
                    <a:pt x="8218043" y="5812307"/>
                  </a:lnTo>
                  <a:lnTo>
                    <a:pt x="8218043" y="5835091"/>
                  </a:lnTo>
                  <a:lnTo>
                    <a:pt x="8023301" y="5835091"/>
                  </a:lnTo>
                  <a:lnTo>
                    <a:pt x="8019872" y="5835688"/>
                  </a:lnTo>
                  <a:lnTo>
                    <a:pt x="8661" y="5835688"/>
                  </a:lnTo>
                  <a:lnTo>
                    <a:pt x="8661" y="12979"/>
                  </a:lnTo>
                  <a:lnTo>
                    <a:pt x="8218043" y="12979"/>
                  </a:lnTo>
                  <a:lnTo>
                    <a:pt x="8218043" y="0"/>
                  </a:lnTo>
                  <a:lnTo>
                    <a:pt x="0" y="0"/>
                  </a:lnTo>
                  <a:lnTo>
                    <a:pt x="0" y="9093"/>
                  </a:lnTo>
                  <a:lnTo>
                    <a:pt x="0" y="12979"/>
                  </a:lnTo>
                  <a:lnTo>
                    <a:pt x="0" y="5835688"/>
                  </a:lnTo>
                  <a:lnTo>
                    <a:pt x="0" y="5844781"/>
                  </a:lnTo>
                  <a:lnTo>
                    <a:pt x="0" y="5848680"/>
                  </a:lnTo>
                  <a:lnTo>
                    <a:pt x="8231022" y="5848680"/>
                  </a:lnTo>
                  <a:lnTo>
                    <a:pt x="8231022" y="9093"/>
                  </a:lnTo>
                  <a:lnTo>
                    <a:pt x="8231022" y="0"/>
                  </a:lnTo>
                  <a:close/>
                </a:path>
              </a:pathLst>
            </a:custGeom>
            <a:solidFill>
              <a:srgbClr val="1541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64920" y="4489538"/>
              <a:ext cx="1334414" cy="186160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20910" y="4642437"/>
              <a:ext cx="1927080" cy="170870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78872" y="4842852"/>
              <a:ext cx="1904098" cy="150829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87713" y="3829943"/>
              <a:ext cx="1432229" cy="252119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09376" y="4571344"/>
              <a:ext cx="1932565" cy="177979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9940" y="733285"/>
              <a:ext cx="588975" cy="561785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174268" y="2649092"/>
              <a:ext cx="1525053" cy="199817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430265" y="2823895"/>
              <a:ext cx="1939047" cy="202378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688219" y="3024306"/>
              <a:ext cx="1937080" cy="202356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18489" y="2750604"/>
              <a:ext cx="1937308" cy="202576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269883" y="798309"/>
              <a:ext cx="1486203" cy="317023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983602" y="808647"/>
              <a:ext cx="1715719" cy="202008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239600" y="1005345"/>
              <a:ext cx="1939046" cy="202379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497567" y="1205763"/>
              <a:ext cx="1937080" cy="202356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27837" y="932057"/>
              <a:ext cx="1937080" cy="202356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433856" y="529132"/>
              <a:ext cx="5265478" cy="881646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085058" y="6351142"/>
              <a:ext cx="5419521" cy="9055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699322" y="5714542"/>
              <a:ext cx="4343" cy="61395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85609" y="524598"/>
              <a:ext cx="8218055" cy="583559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85609" y="524598"/>
              <a:ext cx="492328" cy="64531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967018" y="0"/>
              <a:ext cx="4979626" cy="1074851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336821" y="1835691"/>
              <a:ext cx="1778639" cy="556957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656704" y="1602612"/>
              <a:ext cx="7813040" cy="3171190"/>
            </a:xfrm>
            <a:custGeom>
              <a:avLst/>
              <a:gdLst/>
              <a:ahLst/>
              <a:cxnLst/>
              <a:rect l="l" t="t" r="r" b="b"/>
              <a:pathLst>
                <a:path w="7813040" h="3171190">
                  <a:moveTo>
                    <a:pt x="349859" y="3094355"/>
                  </a:moveTo>
                  <a:lnTo>
                    <a:pt x="45948" y="3094355"/>
                  </a:lnTo>
                  <a:lnTo>
                    <a:pt x="0" y="3170771"/>
                  </a:lnTo>
                  <a:lnTo>
                    <a:pt x="303911" y="3170771"/>
                  </a:lnTo>
                  <a:lnTo>
                    <a:pt x="349859" y="3094355"/>
                  </a:lnTo>
                  <a:close/>
                </a:path>
                <a:path w="7813040" h="3171190">
                  <a:moveTo>
                    <a:pt x="971740" y="3094355"/>
                  </a:moveTo>
                  <a:lnTo>
                    <a:pt x="670648" y="3094355"/>
                  </a:lnTo>
                  <a:lnTo>
                    <a:pt x="624700" y="3170758"/>
                  </a:lnTo>
                  <a:lnTo>
                    <a:pt x="925791" y="3170758"/>
                  </a:lnTo>
                  <a:lnTo>
                    <a:pt x="971740" y="3094355"/>
                  </a:lnTo>
                  <a:close/>
                </a:path>
                <a:path w="7813040" h="3171190">
                  <a:moveTo>
                    <a:pt x="1593621" y="3094355"/>
                  </a:moveTo>
                  <a:lnTo>
                    <a:pt x="1292529" y="3094355"/>
                  </a:lnTo>
                  <a:lnTo>
                    <a:pt x="1246593" y="3170771"/>
                  </a:lnTo>
                  <a:lnTo>
                    <a:pt x="1547685" y="3170771"/>
                  </a:lnTo>
                  <a:lnTo>
                    <a:pt x="1593621" y="3094355"/>
                  </a:lnTo>
                  <a:close/>
                </a:path>
                <a:path w="7813040" h="3171190">
                  <a:moveTo>
                    <a:pt x="2215515" y="3094355"/>
                  </a:moveTo>
                  <a:lnTo>
                    <a:pt x="1914423" y="3094355"/>
                  </a:lnTo>
                  <a:lnTo>
                    <a:pt x="1868474" y="3170771"/>
                  </a:lnTo>
                  <a:lnTo>
                    <a:pt x="2169566" y="3170771"/>
                  </a:lnTo>
                  <a:lnTo>
                    <a:pt x="2215515" y="3094355"/>
                  </a:lnTo>
                  <a:close/>
                </a:path>
                <a:path w="7813040" h="3171190">
                  <a:moveTo>
                    <a:pt x="2837408" y="3094355"/>
                  </a:moveTo>
                  <a:lnTo>
                    <a:pt x="2536202" y="3094355"/>
                  </a:lnTo>
                  <a:lnTo>
                    <a:pt x="2487549" y="3170771"/>
                  </a:lnTo>
                  <a:lnTo>
                    <a:pt x="2791460" y="3170771"/>
                  </a:lnTo>
                  <a:lnTo>
                    <a:pt x="2837408" y="3094355"/>
                  </a:lnTo>
                  <a:close/>
                </a:path>
                <a:path w="7813040" h="3171190">
                  <a:moveTo>
                    <a:pt x="3049613" y="863650"/>
                  </a:moveTo>
                  <a:lnTo>
                    <a:pt x="3010446" y="835583"/>
                  </a:lnTo>
                  <a:lnTo>
                    <a:pt x="2973451" y="804710"/>
                  </a:lnTo>
                  <a:lnTo>
                    <a:pt x="2938792" y="771182"/>
                  </a:lnTo>
                  <a:lnTo>
                    <a:pt x="2906636" y="735152"/>
                  </a:lnTo>
                  <a:lnTo>
                    <a:pt x="2877159" y="696785"/>
                  </a:lnTo>
                  <a:lnTo>
                    <a:pt x="2850527" y="656221"/>
                  </a:lnTo>
                  <a:lnTo>
                    <a:pt x="2826893" y="613613"/>
                  </a:lnTo>
                  <a:lnTo>
                    <a:pt x="2806446" y="569137"/>
                  </a:lnTo>
                  <a:lnTo>
                    <a:pt x="2789326" y="522922"/>
                  </a:lnTo>
                  <a:lnTo>
                    <a:pt x="2775724" y="475132"/>
                  </a:lnTo>
                  <a:lnTo>
                    <a:pt x="2765806" y="425932"/>
                  </a:lnTo>
                  <a:lnTo>
                    <a:pt x="2759735" y="375450"/>
                  </a:lnTo>
                  <a:lnTo>
                    <a:pt x="2757665" y="323862"/>
                  </a:lnTo>
                  <a:lnTo>
                    <a:pt x="2759672" y="275221"/>
                  </a:lnTo>
                  <a:lnTo>
                    <a:pt x="2765488" y="227545"/>
                  </a:lnTo>
                  <a:lnTo>
                    <a:pt x="2774848" y="180949"/>
                  </a:lnTo>
                  <a:lnTo>
                    <a:pt x="2787472" y="135585"/>
                  </a:lnTo>
                  <a:lnTo>
                    <a:pt x="2803106" y="91579"/>
                  </a:lnTo>
                  <a:lnTo>
                    <a:pt x="2821457" y="49072"/>
                  </a:lnTo>
                  <a:lnTo>
                    <a:pt x="2573667" y="115316"/>
                  </a:lnTo>
                  <a:lnTo>
                    <a:pt x="2617838" y="804760"/>
                  </a:lnTo>
                  <a:lnTo>
                    <a:pt x="3049613" y="863650"/>
                  </a:lnTo>
                  <a:close/>
                </a:path>
                <a:path w="7813040" h="3171190">
                  <a:moveTo>
                    <a:pt x="3447046" y="871004"/>
                  </a:moveTo>
                  <a:lnTo>
                    <a:pt x="3442144" y="871004"/>
                  </a:lnTo>
                  <a:lnTo>
                    <a:pt x="3394976" y="868997"/>
                  </a:lnTo>
                  <a:lnTo>
                    <a:pt x="3348875" y="863079"/>
                  </a:lnTo>
                  <a:lnTo>
                    <a:pt x="3304006" y="853401"/>
                  </a:lnTo>
                  <a:lnTo>
                    <a:pt x="3260547" y="840143"/>
                  </a:lnTo>
                  <a:lnTo>
                    <a:pt x="3218662" y="823480"/>
                  </a:lnTo>
                  <a:lnTo>
                    <a:pt x="3178518" y="803554"/>
                  </a:lnTo>
                  <a:lnTo>
                    <a:pt x="3140291" y="780542"/>
                  </a:lnTo>
                  <a:lnTo>
                    <a:pt x="3104146" y="754621"/>
                  </a:lnTo>
                  <a:lnTo>
                    <a:pt x="3070263" y="725932"/>
                  </a:lnTo>
                  <a:lnTo>
                    <a:pt x="3038792" y="694651"/>
                  </a:lnTo>
                  <a:lnTo>
                    <a:pt x="3009925" y="660958"/>
                  </a:lnTo>
                  <a:lnTo>
                    <a:pt x="2983814" y="624992"/>
                  </a:lnTo>
                  <a:lnTo>
                    <a:pt x="2960624" y="586943"/>
                  </a:lnTo>
                  <a:lnTo>
                    <a:pt x="2940545" y="546950"/>
                  </a:lnTo>
                  <a:lnTo>
                    <a:pt x="2923743" y="505206"/>
                  </a:lnTo>
                  <a:lnTo>
                    <a:pt x="2910370" y="461848"/>
                  </a:lnTo>
                  <a:lnTo>
                    <a:pt x="2900616" y="417068"/>
                  </a:lnTo>
                  <a:lnTo>
                    <a:pt x="2894634" y="371017"/>
                  </a:lnTo>
                  <a:lnTo>
                    <a:pt x="2892602" y="323862"/>
                  </a:lnTo>
                  <a:lnTo>
                    <a:pt x="2894977" y="272059"/>
                  </a:lnTo>
                  <a:lnTo>
                    <a:pt x="2901988" y="221894"/>
                  </a:lnTo>
                  <a:lnTo>
                    <a:pt x="2913456" y="173482"/>
                  </a:lnTo>
                  <a:lnTo>
                    <a:pt x="2929229" y="126949"/>
                  </a:lnTo>
                  <a:lnTo>
                    <a:pt x="2949105" y="82448"/>
                  </a:lnTo>
                  <a:lnTo>
                    <a:pt x="2972943" y="40081"/>
                  </a:lnTo>
                  <a:lnTo>
                    <a:pt x="3000552" y="0"/>
                  </a:lnTo>
                  <a:lnTo>
                    <a:pt x="2904871" y="24536"/>
                  </a:lnTo>
                  <a:lnTo>
                    <a:pt x="2880804" y="69710"/>
                  </a:lnTo>
                  <a:lnTo>
                    <a:pt x="2860344" y="116865"/>
                  </a:lnTo>
                  <a:lnTo>
                    <a:pt x="2843847" y="165912"/>
                  </a:lnTo>
                  <a:lnTo>
                    <a:pt x="2831630" y="216814"/>
                  </a:lnTo>
                  <a:lnTo>
                    <a:pt x="2824061" y="269494"/>
                  </a:lnTo>
                  <a:lnTo>
                    <a:pt x="2821457" y="323862"/>
                  </a:lnTo>
                  <a:lnTo>
                    <a:pt x="2823540" y="373151"/>
                  </a:lnTo>
                  <a:lnTo>
                    <a:pt x="2829687" y="421297"/>
                  </a:lnTo>
                  <a:lnTo>
                    <a:pt x="2839707" y="468147"/>
                  </a:lnTo>
                  <a:lnTo>
                    <a:pt x="2853461" y="513537"/>
                  </a:lnTo>
                  <a:lnTo>
                    <a:pt x="2870746" y="557301"/>
                  </a:lnTo>
                  <a:lnTo>
                    <a:pt x="2891409" y="599274"/>
                  </a:lnTo>
                  <a:lnTo>
                    <a:pt x="2915272" y="639279"/>
                  </a:lnTo>
                  <a:lnTo>
                    <a:pt x="2942158" y="677176"/>
                  </a:lnTo>
                  <a:lnTo>
                    <a:pt x="2971927" y="712774"/>
                  </a:lnTo>
                  <a:lnTo>
                    <a:pt x="3004362" y="745934"/>
                  </a:lnTo>
                  <a:lnTo>
                    <a:pt x="3039338" y="776478"/>
                  </a:lnTo>
                  <a:lnTo>
                    <a:pt x="3076651" y="804227"/>
                  </a:lnTo>
                  <a:lnTo>
                    <a:pt x="3116148" y="829043"/>
                  </a:lnTo>
                  <a:lnTo>
                    <a:pt x="3157651" y="850747"/>
                  </a:lnTo>
                  <a:lnTo>
                    <a:pt x="3200984" y="869175"/>
                  </a:lnTo>
                  <a:lnTo>
                    <a:pt x="3245993" y="884161"/>
                  </a:lnTo>
                  <a:lnTo>
                    <a:pt x="3292487" y="895540"/>
                  </a:lnTo>
                  <a:lnTo>
                    <a:pt x="3363633" y="905357"/>
                  </a:lnTo>
                  <a:lnTo>
                    <a:pt x="3447046" y="905357"/>
                  </a:lnTo>
                  <a:lnTo>
                    <a:pt x="3447046" y="871004"/>
                  </a:lnTo>
                  <a:close/>
                </a:path>
                <a:path w="7813040" h="3171190">
                  <a:moveTo>
                    <a:pt x="3447046" y="115316"/>
                  </a:moveTo>
                  <a:lnTo>
                    <a:pt x="2993186" y="115316"/>
                  </a:lnTo>
                  <a:lnTo>
                    <a:pt x="2973489" y="164122"/>
                  </a:lnTo>
                  <a:lnTo>
                    <a:pt x="2958846" y="214985"/>
                  </a:lnTo>
                  <a:lnTo>
                    <a:pt x="2949714" y="268160"/>
                  </a:lnTo>
                  <a:lnTo>
                    <a:pt x="2946577" y="323862"/>
                  </a:lnTo>
                  <a:lnTo>
                    <a:pt x="2948851" y="371360"/>
                  </a:lnTo>
                  <a:lnTo>
                    <a:pt x="2955556" y="417576"/>
                  </a:lnTo>
                  <a:lnTo>
                    <a:pt x="2966478" y="462305"/>
                  </a:lnTo>
                  <a:lnTo>
                    <a:pt x="2981388" y="505345"/>
                  </a:lnTo>
                  <a:lnTo>
                    <a:pt x="3000083" y="546493"/>
                  </a:lnTo>
                  <a:lnTo>
                    <a:pt x="3022346" y="585533"/>
                  </a:lnTo>
                  <a:lnTo>
                    <a:pt x="3047974" y="622261"/>
                  </a:lnTo>
                  <a:lnTo>
                    <a:pt x="3076740" y="656475"/>
                  </a:lnTo>
                  <a:lnTo>
                    <a:pt x="3108439" y="687971"/>
                  </a:lnTo>
                  <a:lnTo>
                    <a:pt x="3142869" y="716534"/>
                  </a:lnTo>
                  <a:lnTo>
                    <a:pt x="3179800" y="741959"/>
                  </a:lnTo>
                  <a:lnTo>
                    <a:pt x="3219031" y="764032"/>
                  </a:lnTo>
                  <a:lnTo>
                    <a:pt x="3260331" y="782561"/>
                  </a:lnTo>
                  <a:lnTo>
                    <a:pt x="3303511" y="797331"/>
                  </a:lnTo>
                  <a:lnTo>
                    <a:pt x="3348355" y="808139"/>
                  </a:lnTo>
                  <a:lnTo>
                    <a:pt x="3394633" y="814768"/>
                  </a:lnTo>
                  <a:lnTo>
                    <a:pt x="3442144" y="817029"/>
                  </a:lnTo>
                  <a:lnTo>
                    <a:pt x="3447046" y="817029"/>
                  </a:lnTo>
                  <a:lnTo>
                    <a:pt x="3447046" y="115316"/>
                  </a:lnTo>
                  <a:close/>
                </a:path>
                <a:path w="7813040" h="3171190">
                  <a:moveTo>
                    <a:pt x="3459289" y="3094355"/>
                  </a:moveTo>
                  <a:lnTo>
                    <a:pt x="3155378" y="3094355"/>
                  </a:lnTo>
                  <a:lnTo>
                    <a:pt x="3109430" y="3170771"/>
                  </a:lnTo>
                  <a:lnTo>
                    <a:pt x="3413341" y="3170771"/>
                  </a:lnTo>
                  <a:lnTo>
                    <a:pt x="3459289" y="3094355"/>
                  </a:lnTo>
                  <a:close/>
                </a:path>
                <a:path w="7813040" h="3171190">
                  <a:moveTo>
                    <a:pt x="4081183" y="3094355"/>
                  </a:moveTo>
                  <a:lnTo>
                    <a:pt x="3777272" y="3094355"/>
                  </a:lnTo>
                  <a:lnTo>
                    <a:pt x="3731323" y="3170771"/>
                  </a:lnTo>
                  <a:lnTo>
                    <a:pt x="4035221" y="3170771"/>
                  </a:lnTo>
                  <a:lnTo>
                    <a:pt x="4081183" y="3094355"/>
                  </a:lnTo>
                  <a:close/>
                </a:path>
                <a:path w="7813040" h="3171190">
                  <a:moveTo>
                    <a:pt x="4703051" y="3094355"/>
                  </a:moveTo>
                  <a:lnTo>
                    <a:pt x="4399140" y="3094355"/>
                  </a:lnTo>
                  <a:lnTo>
                    <a:pt x="4353204" y="3170758"/>
                  </a:lnTo>
                  <a:lnTo>
                    <a:pt x="4657115" y="3170758"/>
                  </a:lnTo>
                  <a:lnTo>
                    <a:pt x="4703051" y="3094355"/>
                  </a:lnTo>
                  <a:close/>
                </a:path>
                <a:path w="7813040" h="3171190">
                  <a:moveTo>
                    <a:pt x="5324945" y="3094355"/>
                  </a:moveTo>
                  <a:lnTo>
                    <a:pt x="5021034" y="3094355"/>
                  </a:lnTo>
                  <a:lnTo>
                    <a:pt x="4975098" y="3170758"/>
                  </a:lnTo>
                  <a:lnTo>
                    <a:pt x="5278996" y="3170758"/>
                  </a:lnTo>
                  <a:lnTo>
                    <a:pt x="5324945" y="3094355"/>
                  </a:lnTo>
                  <a:close/>
                </a:path>
                <a:path w="7813040" h="3171190">
                  <a:moveTo>
                    <a:pt x="5946826" y="3094355"/>
                  </a:moveTo>
                  <a:lnTo>
                    <a:pt x="5642915" y="3094355"/>
                  </a:lnTo>
                  <a:lnTo>
                    <a:pt x="5596979" y="3170758"/>
                  </a:lnTo>
                  <a:lnTo>
                    <a:pt x="5900890" y="3170758"/>
                  </a:lnTo>
                  <a:lnTo>
                    <a:pt x="5946826" y="3094355"/>
                  </a:lnTo>
                  <a:close/>
                </a:path>
                <a:path w="7813040" h="3171190">
                  <a:moveTo>
                    <a:pt x="6568719" y="3094355"/>
                  </a:moveTo>
                  <a:lnTo>
                    <a:pt x="6264808" y="3094355"/>
                  </a:lnTo>
                  <a:lnTo>
                    <a:pt x="6218860" y="3170758"/>
                  </a:lnTo>
                  <a:lnTo>
                    <a:pt x="6522771" y="3170758"/>
                  </a:lnTo>
                  <a:lnTo>
                    <a:pt x="6568719" y="3094355"/>
                  </a:lnTo>
                  <a:close/>
                </a:path>
                <a:path w="7813040" h="3171190">
                  <a:moveTo>
                    <a:pt x="7190600" y="3094355"/>
                  </a:moveTo>
                  <a:lnTo>
                    <a:pt x="6886689" y="3094355"/>
                  </a:lnTo>
                  <a:lnTo>
                    <a:pt x="6840753" y="3170758"/>
                  </a:lnTo>
                  <a:lnTo>
                    <a:pt x="7144652" y="3170758"/>
                  </a:lnTo>
                  <a:lnTo>
                    <a:pt x="7190600" y="3094355"/>
                  </a:lnTo>
                  <a:close/>
                </a:path>
                <a:path w="7813040" h="3171190">
                  <a:moveTo>
                    <a:pt x="7812494" y="3094355"/>
                  </a:moveTo>
                  <a:lnTo>
                    <a:pt x="7508583" y="3094355"/>
                  </a:lnTo>
                  <a:lnTo>
                    <a:pt x="7462634" y="3170758"/>
                  </a:lnTo>
                  <a:lnTo>
                    <a:pt x="7766545" y="3170758"/>
                  </a:lnTo>
                  <a:lnTo>
                    <a:pt x="7812494" y="309435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Prostokąt 27">
            <a:extLst>
              <a:ext uri="{FF2B5EF4-FFF2-40B4-BE49-F238E27FC236}">
                <a16:creationId xmlns:a16="http://schemas.microsoft.com/office/drawing/2014/main" id="{7B70856F-AF0B-445E-8018-6F507A94C1A7}"/>
              </a:ext>
            </a:extLst>
          </p:cNvPr>
          <p:cNvSpPr/>
          <p:nvPr/>
        </p:nvSpPr>
        <p:spPr>
          <a:xfrm>
            <a:off x="1677547" y="3066420"/>
            <a:ext cx="5788906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PODSUMOWANIE PROJEKTU</a:t>
            </a:r>
          </a:p>
          <a:p>
            <a:pPr lvl="0" algn="ctr">
              <a:spcAft>
                <a:spcPts val="600"/>
              </a:spcAft>
            </a:pPr>
            <a:br>
              <a:rPr lang="pl-PL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Szkolenia z zakresu stosowania inżynieryjnych środków poprawiających bezpieczeństwo uczestników </a:t>
            </a:r>
            <a:br>
              <a:rPr lang="pl-PL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ruchu drogowego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23843EA1-B080-4E8D-9859-EB9A47B5D35D}"/>
              </a:ext>
            </a:extLst>
          </p:cNvPr>
          <p:cNvSpPr txBox="1"/>
          <p:nvPr/>
        </p:nvSpPr>
        <p:spPr>
          <a:xfrm>
            <a:off x="1015797" y="6469996"/>
            <a:ext cx="72819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 b="1" i="1" dirty="0">
                <a:solidFill>
                  <a:srgbClr val="1B3E92"/>
                </a:solidFill>
              </a:rPr>
              <a:t>dr inż. Damian Iwanowicz, </a:t>
            </a:r>
            <a:r>
              <a:rPr lang="pl-PL" sz="1400" i="1" dirty="0">
                <a:solidFill>
                  <a:srgbClr val="1B3E92"/>
                </a:solidFill>
              </a:rPr>
              <a:t>Wykładowca, Kierownik merytoryczny projektu, Politechnika Bydgoska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>
            <a:extLst>
              <a:ext uri="{FF2B5EF4-FFF2-40B4-BE49-F238E27FC236}">
                <a16:creationId xmlns:a16="http://schemas.microsoft.com/office/drawing/2014/main" id="{9C5EE244-C882-4C5A-988B-D8B6DAE5F60C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BF03DC6C-A8A0-47F8-A590-72F71C3775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177360E6-7EEB-4623-BC00-6A676593E8B5}"/>
              </a:ext>
            </a:extLst>
          </p:cNvPr>
          <p:cNvSpPr/>
          <p:nvPr/>
        </p:nvSpPr>
        <p:spPr>
          <a:xfrm>
            <a:off x="533400" y="1524000"/>
            <a:ext cx="7848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72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ORGANIZACJA RUCHU W REJONIE PRZEJŚĆ DLA PIESZYCH I PRZEJAZDÓW DLA ROWERZYSTÓW – W SZCZEGÓLNOŚCI NA ODCINKACH MIĘDZYWĘZŁOWYCH </a:t>
            </a:r>
            <a:r>
              <a:rPr lang="pl-PL" sz="2000" b="1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 PARKOWANIEM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GŁÓWNA PROBLEMATYKA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09AB2E1C-61A7-43C1-A815-F3F4BA991472}"/>
              </a:ext>
            </a:extLst>
          </p:cNvPr>
          <p:cNvSpPr txBox="1"/>
          <p:nvPr/>
        </p:nvSpPr>
        <p:spPr>
          <a:xfrm>
            <a:off x="228600" y="6336285"/>
            <a:ext cx="6934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b="1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źródło: </a:t>
            </a:r>
            <a:r>
              <a:rPr lang="pl-PL" sz="800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Kurier Poranny, Interia Motoryzacja, Metropolia Bydgoska, Szczeciński Ruch Miejski </a:t>
            </a:r>
          </a:p>
        </p:txBody>
      </p:sp>
      <p:pic>
        <p:nvPicPr>
          <p:cNvPr id="1026" name="Picture 2" descr="Parkowanie na przejściu dla pieszych. Mercedes może więcej | Kurier Poranny">
            <a:extLst>
              <a:ext uri="{FF2B5EF4-FFF2-40B4-BE49-F238E27FC236}">
                <a16:creationId xmlns:a16="http://schemas.microsoft.com/office/drawing/2014/main" id="{5349E952-28A5-41DE-9EBC-393A08B4D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96" y="2919559"/>
            <a:ext cx="2384425" cy="1840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arking tuż przed przejściem dla pieszych? Tylko w Krakowie! - Motoryzacja  w INTERIA.PL">
            <a:extLst>
              <a:ext uri="{FF2B5EF4-FFF2-40B4-BE49-F238E27FC236}">
                <a16:creationId xmlns:a16="http://schemas.microsoft.com/office/drawing/2014/main" id="{16F506B9-D5B5-424B-A547-3F12CEE03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524" y="2847439"/>
            <a:ext cx="4695014" cy="2638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hodnik przy przejściu na Kapuściskach miał chronić pieszych. Kierowcy i  tak na nim parkują | Metropolia Bydgoska">
            <a:extLst>
              <a:ext uri="{FF2B5EF4-FFF2-40B4-BE49-F238E27FC236}">
                <a16:creationId xmlns:a16="http://schemas.microsoft.com/office/drawing/2014/main" id="{5AC29922-7AF6-41FA-9C28-5317256153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91" y="4411600"/>
            <a:ext cx="2600219" cy="17334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61467788-033B-4656-83E9-925232F17E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9001"/>
            <a:ext cx="9144000" cy="4563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2FECD5DE-E9A2-4E2E-80FC-B6B105C645FC}"/>
              </a:ext>
            </a:extLst>
          </p:cNvPr>
          <p:cNvSpPr/>
          <p:nvPr/>
        </p:nvSpPr>
        <p:spPr>
          <a:xfrm>
            <a:off x="6248400" y="4846901"/>
            <a:ext cx="1295400" cy="1183313"/>
          </a:xfrm>
          <a:prstGeom prst="ellipse">
            <a:avLst/>
          </a:prstGeom>
          <a:solidFill>
            <a:schemeClr val="accent1">
              <a:alpha val="45000"/>
            </a:schemeClr>
          </a:solidFill>
          <a:ln w="57150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3547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E38689C3-B079-488A-A477-243861D06477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177360E6-7EEB-4623-BC00-6A676593E8B5}"/>
              </a:ext>
            </a:extLst>
          </p:cNvPr>
          <p:cNvSpPr/>
          <p:nvPr/>
        </p:nvSpPr>
        <p:spPr>
          <a:xfrm>
            <a:off x="533400" y="1524000"/>
            <a:ext cx="8305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72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ORGANIZACJA RUCHU W REJONIE PRZYSTANKÓW AUTOBUSOWYCH I TRAMWAJOWYCH </a:t>
            </a:r>
            <a:b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– PRZED CZY ZA SKRZYŻOWANIEM ???</a:t>
            </a:r>
            <a:endParaRPr lang="pl-PL" sz="2000" b="1" u="sng" dirty="0">
              <a:solidFill>
                <a:srgbClr val="1B3E9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GŁÓWNA PROBLEMATYKA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09AB2E1C-61A7-43C1-A815-F3F4BA991472}"/>
              </a:ext>
            </a:extLst>
          </p:cNvPr>
          <p:cNvSpPr txBox="1"/>
          <p:nvPr/>
        </p:nvSpPr>
        <p:spPr>
          <a:xfrm>
            <a:off x="228600" y="6336285"/>
            <a:ext cx="6934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b="1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źródło: </a:t>
            </a:r>
            <a:r>
              <a:rPr lang="pl-PL" sz="800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Kurier Kolejowy, WR-D-41-3</a:t>
            </a:r>
          </a:p>
        </p:txBody>
      </p:sp>
      <p:pic>
        <p:nvPicPr>
          <p:cNvPr id="2050" name="Picture 2" descr="Warszawa: trasa W-Z bez tramwajów | Kurier Kolejowy">
            <a:extLst>
              <a:ext uri="{FF2B5EF4-FFF2-40B4-BE49-F238E27FC236}">
                <a16:creationId xmlns:a16="http://schemas.microsoft.com/office/drawing/2014/main" id="{C225845D-0FE0-44DA-904B-3D183A9CD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46" y="3442873"/>
            <a:ext cx="4152395" cy="2768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E247A4C8-A793-4559-A90E-7CD480E320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1996231"/>
            <a:ext cx="1766042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FEBD7D99-2D8C-4CE2-9893-3AE525476F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25690" y="2951282"/>
            <a:ext cx="2768261" cy="3372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AFFCA21C-BB57-4E0F-88EC-287AE39A17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26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8530C74D-FA7C-4A84-8222-84B094FFEEFE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177360E6-7EEB-4623-BC00-6A676593E8B5}"/>
              </a:ext>
            </a:extLst>
          </p:cNvPr>
          <p:cNvSpPr/>
          <p:nvPr/>
        </p:nvSpPr>
        <p:spPr>
          <a:xfrm>
            <a:off x="533400" y="1524000"/>
            <a:ext cx="8305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72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ORGANIZACJA RUCHU Z ZASTOSOWANIEM PROGÓW WYSPOWYCH (USPOKOJENIE RUCHU)</a:t>
            </a:r>
            <a:b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ORAZ TZW. SKRZYŻOWANIA O TARCZY WYNIESIONEJ</a:t>
            </a:r>
            <a:endParaRPr lang="pl-PL" sz="2000" b="1" u="sng" dirty="0">
              <a:solidFill>
                <a:srgbClr val="1B3E9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GŁÓWNA PROBLEMATYKA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09AB2E1C-61A7-43C1-A815-F3F4BA991472}"/>
              </a:ext>
            </a:extLst>
          </p:cNvPr>
          <p:cNvSpPr txBox="1"/>
          <p:nvPr/>
        </p:nvSpPr>
        <p:spPr>
          <a:xfrm>
            <a:off x="228600" y="6336285"/>
            <a:ext cx="6934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b="1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źródło: </a:t>
            </a:r>
            <a:r>
              <a:rPr lang="pl-PL" sz="800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Zielone Mazowsze, Ochrona Pieszych, Społeczny Rzecznik Pieszych Bydgoszcz  </a:t>
            </a:r>
          </a:p>
        </p:txBody>
      </p:sp>
      <p:pic>
        <p:nvPicPr>
          <p:cNvPr id="3074" name="Picture 2" descr="PIESI: Nowe wyniesione skrzyżowanie na Bielanach">
            <a:extLst>
              <a:ext uri="{FF2B5EF4-FFF2-40B4-BE49-F238E27FC236}">
                <a16:creationId xmlns:a16="http://schemas.microsoft.com/office/drawing/2014/main" id="{1D1FCB1B-84F7-4078-9453-1E6850207E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46" y="3657600"/>
            <a:ext cx="3403600" cy="2552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9B74A276-6528-4020-B2C6-80CF506358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700" y="4933950"/>
            <a:ext cx="2298199" cy="1495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Bezpieczne przejście dla uczniów szkoły przy ul. Hetmańskiej -  Stowarzyszenie Społeczny Rzecznik Pieszych w Bydgoszczy">
            <a:extLst>
              <a:ext uri="{FF2B5EF4-FFF2-40B4-BE49-F238E27FC236}">
                <a16:creationId xmlns:a16="http://schemas.microsoft.com/office/drawing/2014/main" id="{ECF92788-04BD-4B78-890D-57DF20248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997" y="2578608"/>
            <a:ext cx="4876800" cy="2157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588A939C-8204-442D-BD69-AF9E823F57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680" y="4704579"/>
            <a:ext cx="2298199" cy="846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4C2C68CC-DA77-425D-90A3-D1A6EAC4E6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14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A14FED8F-A64F-4180-A28A-EDEDE61012A5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4274C48C-D285-4E6B-84B8-1B714A561F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FD19DD1E-D8B0-4CF8-9DD6-AF0743C978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647890"/>
            <a:ext cx="5158039" cy="3434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Obraz 12" descr="Obraz zawierający tekst, droga, niebo, zewnętrzne&#10;&#10;Opis wygenerowany automatycznie">
            <a:extLst>
              <a:ext uri="{FF2B5EF4-FFF2-40B4-BE49-F238E27FC236}">
                <a16:creationId xmlns:a16="http://schemas.microsoft.com/office/drawing/2014/main" id="{63C58CAD-EE24-456C-B015-9784DEFA18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05" y="1924110"/>
            <a:ext cx="4267200" cy="2165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177360E6-7EEB-4623-BC00-6A676593E8B5}"/>
              </a:ext>
            </a:extLst>
          </p:cNvPr>
          <p:cNvSpPr/>
          <p:nvPr/>
        </p:nvSpPr>
        <p:spPr>
          <a:xfrm>
            <a:off x="533400" y="1524000"/>
            <a:ext cx="8305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72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WŁĄCZANIE SIĘ DO RUCHU W REJONIE RONDA ORAZ ROZWIĄZANIA DLA ROWERZYSTÓW</a:t>
            </a:r>
            <a:endParaRPr lang="pl-PL" sz="2000" b="1" u="sng" dirty="0">
              <a:solidFill>
                <a:srgbClr val="1B3E9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GŁÓWNA PROBLEMATYKA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09AB2E1C-61A7-43C1-A815-F3F4BA991472}"/>
              </a:ext>
            </a:extLst>
          </p:cNvPr>
          <p:cNvSpPr txBox="1"/>
          <p:nvPr/>
        </p:nvSpPr>
        <p:spPr>
          <a:xfrm>
            <a:off x="228600" y="6336285"/>
            <a:ext cx="6934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b="1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źródło: </a:t>
            </a:r>
            <a:r>
              <a:rPr lang="pl-PL" sz="800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rowery.um.warszawa.pl, rowery.trojmiasto.pl, rowerowe-bielsko.pl</a:t>
            </a:r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B0FF8B05-835B-499F-9A53-13BFF7AA04A1}"/>
              </a:ext>
            </a:extLst>
          </p:cNvPr>
          <p:cNvSpPr/>
          <p:nvPr/>
        </p:nvSpPr>
        <p:spPr>
          <a:xfrm>
            <a:off x="6705600" y="3505483"/>
            <a:ext cx="1905000" cy="1676400"/>
          </a:xfrm>
          <a:prstGeom prst="ellipse">
            <a:avLst/>
          </a:prstGeom>
          <a:solidFill>
            <a:srgbClr val="1B3E92">
              <a:alpha val="28000"/>
            </a:srgbClr>
          </a:solidFill>
          <a:ln>
            <a:solidFill>
              <a:srgbClr val="1B3E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D0D42A6B-E364-4D56-9114-57ACE0DEBC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2" y="3153380"/>
            <a:ext cx="2622416" cy="1953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Obraz 10" descr="Obraz zawierający tekst, trawa, zewnętrzne, niebo&#10;&#10;Opis wygenerowany automatycznie">
            <a:extLst>
              <a:ext uri="{FF2B5EF4-FFF2-40B4-BE49-F238E27FC236}">
                <a16:creationId xmlns:a16="http://schemas.microsoft.com/office/drawing/2014/main" id="{0BE29355-9C76-4087-BF4D-1E314F8DE99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1"/>
          <a:stretch/>
        </p:blipFill>
        <p:spPr>
          <a:xfrm>
            <a:off x="2125484" y="4236255"/>
            <a:ext cx="3048521" cy="2165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931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EDF393DC-D341-4600-BF7B-8F49E16364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186" t="20371" r="17500" b="17408"/>
          <a:stretch/>
        </p:blipFill>
        <p:spPr>
          <a:xfrm rot="18443206">
            <a:off x="4276379" y="2322308"/>
            <a:ext cx="4874988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177360E6-7EEB-4623-BC00-6A676593E8B5}"/>
              </a:ext>
            </a:extLst>
          </p:cNvPr>
          <p:cNvSpPr/>
          <p:nvPr/>
        </p:nvSpPr>
        <p:spPr>
          <a:xfrm>
            <a:off x="533400" y="1524000"/>
            <a:ext cx="8305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72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ORGANIZACJA RUCHU NA SKRZYŻOWANIACH </a:t>
            </a:r>
            <a:b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 „ŁAMANYM PIERWSZEŃSTWEM” I ODSUNIĘTYMI WLOTAMI SKRZYŻOWANIA</a:t>
            </a:r>
            <a:endParaRPr lang="pl-PL" sz="2000" b="1" u="sng" dirty="0">
              <a:solidFill>
                <a:srgbClr val="1B3E9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GŁÓWNA PROBLEMATYKA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09AB2E1C-61A7-43C1-A815-F3F4BA991472}"/>
              </a:ext>
            </a:extLst>
          </p:cNvPr>
          <p:cNvSpPr txBox="1"/>
          <p:nvPr/>
        </p:nvSpPr>
        <p:spPr>
          <a:xfrm>
            <a:off x="228600" y="6336285"/>
            <a:ext cx="6934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b="1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źródło: </a:t>
            </a:r>
            <a:r>
              <a:rPr lang="pl-PL" sz="800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Google Earth, Jedź Bezpiecznie (TVP Kraków)</a:t>
            </a:r>
          </a:p>
        </p:txBody>
      </p:sp>
      <p:pic>
        <p:nvPicPr>
          <p:cNvPr id="1026" name="Picture 2" descr="Jedź Bezpiecznie - TVP Kraków - Jedź Bezpiecznie - TVP Kraków - Odcinek z  dnia 2018.10.15 (717) &quot;Zasada pierwszeństwa na skrzyżowaniach o przesuniętych  wlotach&quot; | Facebook">
            <a:extLst>
              <a:ext uri="{FF2B5EF4-FFF2-40B4-BE49-F238E27FC236}">
                <a16:creationId xmlns:a16="http://schemas.microsoft.com/office/drawing/2014/main" id="{7F6912D5-BE25-4DED-A7CA-332C3D5FC9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4836312"/>
            <a:ext cx="2857500" cy="160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Obraz 8" descr="Obraz zawierający zabawka&#10;&#10;Opis wygenerowany automatycznie">
            <a:extLst>
              <a:ext uri="{FF2B5EF4-FFF2-40B4-BE49-F238E27FC236}">
                <a16:creationId xmlns:a16="http://schemas.microsoft.com/office/drawing/2014/main" id="{C147FF17-FFCE-442F-8FC8-726DA08AB9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75" y="2667000"/>
            <a:ext cx="4067449" cy="2298550"/>
          </a:xfrm>
          <a:prstGeom prst="ellipse">
            <a:avLst/>
          </a:prstGeom>
          <a:ln w="63500" cap="rnd">
            <a:solidFill>
              <a:srgbClr val="1B3E9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DEB01627-5509-42B5-8541-91DA95BD789D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952BDDBE-AFD0-4F19-96AD-5AD6A0B721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87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B25D1CED-4744-4CAA-9E7B-6AE7728E89B6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2217B9A3-03F8-4BAA-8578-EF4DED1671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177360E6-7EEB-4623-BC00-6A676593E8B5}"/>
              </a:ext>
            </a:extLst>
          </p:cNvPr>
          <p:cNvSpPr/>
          <p:nvPr/>
        </p:nvSpPr>
        <p:spPr>
          <a:xfrm>
            <a:off x="533400" y="1524000"/>
            <a:ext cx="8305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72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WYZNACZANIE STANOWISK POSTOJOWYCH DLA OSÓB NIEPEŁNOSPRAWNYCH – ORGANIZACJA ORAZ WYMOGI</a:t>
            </a:r>
            <a:endParaRPr lang="pl-PL" sz="2000" b="1" u="sng" dirty="0">
              <a:solidFill>
                <a:srgbClr val="1B3E9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GŁÓWNA PROBLEMATYKA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09AB2E1C-61A7-43C1-A815-F3F4BA991472}"/>
              </a:ext>
            </a:extLst>
          </p:cNvPr>
          <p:cNvSpPr txBox="1"/>
          <p:nvPr/>
        </p:nvSpPr>
        <p:spPr>
          <a:xfrm>
            <a:off x="228600" y="6336285"/>
            <a:ext cx="6934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b="1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źródło: </a:t>
            </a:r>
            <a:r>
              <a:rPr lang="pl-PL" sz="800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bialystokonline.pl, wspomagam.org, Interia Motoryzacja, Głos Pomorza Plus    </a:t>
            </a:r>
          </a:p>
        </p:txBody>
      </p:sp>
      <p:pic>
        <p:nvPicPr>
          <p:cNvPr id="4098" name="Picture 2" descr="Nowe oznakowanie miejsc parkingowych dla osób niepełnosprawnych,  Aktualności, Wiadomości Białystok Online Portal Miejski Białystok  (Bialystok), Strona 1">
            <a:extLst>
              <a:ext uri="{FF2B5EF4-FFF2-40B4-BE49-F238E27FC236}">
                <a16:creationId xmlns:a16="http://schemas.microsoft.com/office/drawing/2014/main" id="{5943E2D7-B4F6-4237-8D07-1222FB4C47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87" y="3708361"/>
            <a:ext cx="3487917" cy="23230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zy na drodze wewnętrznej można parkować na miejscu dla niepełnosprawnych  bez karty parkingowej | wspomagam.org">
            <a:extLst>
              <a:ext uri="{FF2B5EF4-FFF2-40B4-BE49-F238E27FC236}">
                <a16:creationId xmlns:a16="http://schemas.microsoft.com/office/drawing/2014/main" id="{DC89299E-E04D-41E3-8FE8-B4BD77B016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884" y="2108160"/>
            <a:ext cx="2939516" cy="3922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o się dzieje z miejscami dla niepełnosprawnych w Krakowie? ZIKiT odpowiada  - Motoryzacja w INTERIA.PL">
            <a:extLst>
              <a:ext uri="{FF2B5EF4-FFF2-40B4-BE49-F238E27FC236}">
                <a16:creationId xmlns:a16="http://schemas.microsoft.com/office/drawing/2014/main" id="{3C3B5393-6923-4EDC-B10B-28E6B3B333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280426"/>
            <a:ext cx="2386059" cy="1788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o się dzieje z miejscami dla niepełnosprawnych w Krakowie? ZIKiT odpowiada  - Motoryzacja w INTERIA.PL">
            <a:extLst>
              <a:ext uri="{FF2B5EF4-FFF2-40B4-BE49-F238E27FC236}">
                <a16:creationId xmlns:a16="http://schemas.microsoft.com/office/drawing/2014/main" id="{3375B739-75BD-43CC-9B9F-354DCD2E76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691" y="4241503"/>
            <a:ext cx="2386059" cy="1788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Koperta nie zawsze konieczna - plus.gp24.pl">
            <a:extLst>
              <a:ext uri="{FF2B5EF4-FFF2-40B4-BE49-F238E27FC236}">
                <a16:creationId xmlns:a16="http://schemas.microsoft.com/office/drawing/2014/main" id="{2C8FE4A9-5CFC-495C-AEBC-660BB7FC9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635062"/>
            <a:ext cx="1676400" cy="977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35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510A0D13-26EB-4F67-A6B9-24479A017FF2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2E1D0EC0-550A-40F9-87BE-83D6A2F6F6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177360E6-7EEB-4623-BC00-6A676593E8B5}"/>
              </a:ext>
            </a:extLst>
          </p:cNvPr>
          <p:cNvSpPr/>
          <p:nvPr/>
        </p:nvSpPr>
        <p:spPr>
          <a:xfrm>
            <a:off x="533400" y="1524000"/>
            <a:ext cx="8305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72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„STRZAŁKOWANIE” ROND TURBINOWYCH</a:t>
            </a:r>
            <a:endParaRPr lang="pl-PL" sz="2000" b="1" u="sng" dirty="0">
              <a:solidFill>
                <a:srgbClr val="1B3E9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GŁÓWNA PROBLEMATYKA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09AB2E1C-61A7-43C1-A815-F3F4BA991472}"/>
              </a:ext>
            </a:extLst>
          </p:cNvPr>
          <p:cNvSpPr txBox="1"/>
          <p:nvPr/>
        </p:nvSpPr>
        <p:spPr>
          <a:xfrm>
            <a:off x="228600" y="6336285"/>
            <a:ext cx="6934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b="1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źródło: </a:t>
            </a:r>
            <a:r>
              <a:rPr lang="pl-PL" sz="800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Jedź Bezpiecznie (TVP Kraków)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30C26D1-D842-42FF-A05C-AC67B9651B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283" y="2036397"/>
            <a:ext cx="4859599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E5F31B52-032C-477B-998F-B6E4BF4477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67" t="5870" r="5833" b="12962"/>
          <a:stretch/>
        </p:blipFill>
        <p:spPr>
          <a:xfrm>
            <a:off x="4515035" y="3922854"/>
            <a:ext cx="4272933" cy="2167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52B2B071-CCCD-4309-A0BB-95C9506584B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67" t="5870" r="5000" b="15926"/>
          <a:stretch/>
        </p:blipFill>
        <p:spPr>
          <a:xfrm>
            <a:off x="4221701" y="1924110"/>
            <a:ext cx="4859599" cy="2353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0981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rostokąt 29">
            <a:extLst>
              <a:ext uri="{FF2B5EF4-FFF2-40B4-BE49-F238E27FC236}">
                <a16:creationId xmlns:a16="http://schemas.microsoft.com/office/drawing/2014/main" id="{2B2C2973-6405-4904-9739-946BD6D53A59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1" name="Obraz 30">
            <a:extLst>
              <a:ext uri="{FF2B5EF4-FFF2-40B4-BE49-F238E27FC236}">
                <a16:creationId xmlns:a16="http://schemas.microsoft.com/office/drawing/2014/main" id="{2DAABEB4-3C58-48A9-892F-8EE5C699EA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177360E6-7EEB-4623-BC00-6A676593E8B5}"/>
              </a:ext>
            </a:extLst>
          </p:cNvPr>
          <p:cNvSpPr/>
          <p:nvPr/>
        </p:nvSpPr>
        <p:spPr>
          <a:xfrm>
            <a:off x="533400" y="1524000"/>
            <a:ext cx="830580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72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SYGNALIZACJA ŚWIETLNA:</a:t>
            </a:r>
          </a:p>
          <a:p>
            <a:pPr marL="1337400" lvl="3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wytyczne?</a:t>
            </a:r>
          </a:p>
          <a:p>
            <a:pPr marL="1337400" lvl="3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analiza czasów międzyzielonych – BRD!</a:t>
            </a:r>
          </a:p>
          <a:p>
            <a:pPr marL="1337400" lvl="3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formalne wymogi stawiane projektom,</a:t>
            </a:r>
          </a:p>
          <a:p>
            <a:pPr marL="1337400" lvl="3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jak to działa – programy </a:t>
            </a:r>
            <a:r>
              <a:rPr lang="pl-PL" sz="2000" b="1" dirty="0" err="1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zmiennoczasowe</a:t>
            </a: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</a:t>
            </a:r>
          </a:p>
          <a:p>
            <a:pPr marL="1337400" lvl="3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wyświetlacze czasu, „zielona strzałka”, śluzy dla rowerzystów …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GŁÓWNA PROBLEMATYKA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Dowolny kształt: kształt 9">
            <a:extLst>
              <a:ext uri="{FF2B5EF4-FFF2-40B4-BE49-F238E27FC236}">
                <a16:creationId xmlns:a16="http://schemas.microsoft.com/office/drawing/2014/main" id="{1CC9BFA2-BC9D-4C25-8050-B6993804CA69}"/>
              </a:ext>
            </a:extLst>
          </p:cNvPr>
          <p:cNvSpPr/>
          <p:nvPr/>
        </p:nvSpPr>
        <p:spPr>
          <a:xfrm>
            <a:off x="7696200" y="1014157"/>
            <a:ext cx="1447800" cy="1893122"/>
          </a:xfrm>
          <a:custGeom>
            <a:avLst/>
            <a:gdLst>
              <a:gd name="connsiteX0" fmla="*/ 1188558 w 3506331"/>
              <a:gd name="connsiteY0" fmla="*/ 0 h 5531175"/>
              <a:gd name="connsiteX1" fmla="*/ 1414175 w 3506331"/>
              <a:gd name="connsiteY1" fmla="*/ 0 h 5531175"/>
              <a:gd name="connsiteX2" fmla="*/ 3506330 w 3506331"/>
              <a:gd name="connsiteY2" fmla="*/ 0 h 5531175"/>
              <a:gd name="connsiteX3" fmla="*/ 3506331 w 3506331"/>
              <a:gd name="connsiteY3" fmla="*/ 0 h 5531175"/>
              <a:gd name="connsiteX4" fmla="*/ 3506331 w 3506331"/>
              <a:gd name="connsiteY4" fmla="*/ 5503262 h 5531175"/>
              <a:gd name="connsiteX5" fmla="*/ 3412447 w 3506331"/>
              <a:gd name="connsiteY5" fmla="*/ 5515191 h 5531175"/>
              <a:gd name="connsiteX6" fmla="*/ 3095908 w 3506331"/>
              <a:gd name="connsiteY6" fmla="*/ 5531175 h 5531175"/>
              <a:gd name="connsiteX7" fmla="*/ 0 w 3506331"/>
              <a:gd name="connsiteY7" fmla="*/ 2435267 h 5531175"/>
              <a:gd name="connsiteX8" fmla="*/ 1126623 w 3506331"/>
              <a:gd name="connsiteY8" fmla="*/ 46314 h 5531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06331" h="5531175">
                <a:moveTo>
                  <a:pt x="1188558" y="0"/>
                </a:moveTo>
                <a:lnTo>
                  <a:pt x="1414175" y="0"/>
                </a:lnTo>
                <a:lnTo>
                  <a:pt x="3506330" y="0"/>
                </a:lnTo>
                <a:lnTo>
                  <a:pt x="3506331" y="0"/>
                </a:lnTo>
                <a:lnTo>
                  <a:pt x="3506331" y="5503262"/>
                </a:lnTo>
                <a:lnTo>
                  <a:pt x="3412447" y="5515191"/>
                </a:lnTo>
                <a:cubicBezTo>
                  <a:pt x="3308371" y="5525761"/>
                  <a:pt x="3202772" y="5531175"/>
                  <a:pt x="3095908" y="5531175"/>
                </a:cubicBezTo>
                <a:cubicBezTo>
                  <a:pt x="1386085" y="5531175"/>
                  <a:pt x="0" y="4145090"/>
                  <a:pt x="0" y="2435267"/>
                </a:cubicBezTo>
                <a:cubicBezTo>
                  <a:pt x="0" y="1473492"/>
                  <a:pt x="438566" y="614149"/>
                  <a:pt x="1126623" y="46314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90500" dist="127000" dir="81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1" name="Picture 2" descr="https://upload.wikimedia.org/wikipedia/commons/thumb/d/d4/Znak_A-29.svg/513px-Znak_A-29.svg.png">
            <a:extLst>
              <a:ext uri="{FF2B5EF4-FFF2-40B4-BE49-F238E27FC236}">
                <a16:creationId xmlns:a16="http://schemas.microsoft.com/office/drawing/2014/main" id="{65D9EFF8-F97F-4666-973E-52FC2C7A7F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258" y="1292369"/>
            <a:ext cx="1060590" cy="93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Obraz 11" descr="Wycinek ekranu">
            <a:extLst>
              <a:ext uri="{FF2B5EF4-FFF2-40B4-BE49-F238E27FC236}">
                <a16:creationId xmlns:a16="http://schemas.microsoft.com/office/drawing/2014/main" id="{F69499F6-AE09-47B6-BD00-EC164FB3CAB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5" r="6205"/>
          <a:stretch/>
        </p:blipFill>
        <p:spPr>
          <a:xfrm>
            <a:off x="31217" y="4076879"/>
            <a:ext cx="2680766" cy="2294758"/>
          </a:xfrm>
          <a:prstGeom prst="rect">
            <a:avLst/>
          </a:prstGeom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4770A445-7A24-4BBE-84F9-53767CEF2595}"/>
              </a:ext>
            </a:extLst>
          </p:cNvPr>
          <p:cNvGrpSpPr/>
          <p:nvPr/>
        </p:nvGrpSpPr>
        <p:grpSpPr>
          <a:xfrm>
            <a:off x="6432017" y="3890837"/>
            <a:ext cx="2680766" cy="2631490"/>
            <a:chOff x="3381298" y="3429000"/>
            <a:chExt cx="3037404" cy="3143836"/>
          </a:xfrm>
        </p:grpSpPr>
        <p:pic>
          <p:nvPicPr>
            <p:cNvPr id="13" name="Obraz 12">
              <a:extLst>
                <a:ext uri="{FF2B5EF4-FFF2-40B4-BE49-F238E27FC236}">
                  <a16:creationId xmlns:a16="http://schemas.microsoft.com/office/drawing/2014/main" id="{FC65A66A-65F4-47C2-B319-04F1A6C189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3515" t="31945" r="56485" b="16528"/>
            <a:stretch/>
          </p:blipFill>
          <p:spPr>
            <a:xfrm rot="16200000">
              <a:off x="3328082" y="3482216"/>
              <a:ext cx="3143836" cy="3037404"/>
            </a:xfrm>
            <a:prstGeom prst="rect">
              <a:avLst/>
            </a:prstGeom>
          </p:spPr>
        </p:pic>
        <p:sp>
          <p:nvSpPr>
            <p:cNvPr id="14" name="Prostokąt 13">
              <a:extLst>
                <a:ext uri="{FF2B5EF4-FFF2-40B4-BE49-F238E27FC236}">
                  <a16:creationId xmlns:a16="http://schemas.microsoft.com/office/drawing/2014/main" id="{1D0C2A8D-ADBD-4A30-B196-B8ACB2BD5E6C}"/>
                </a:ext>
              </a:extLst>
            </p:cNvPr>
            <p:cNvSpPr/>
            <p:nvPr/>
          </p:nvSpPr>
          <p:spPr>
            <a:xfrm>
              <a:off x="4108889" y="4205860"/>
              <a:ext cx="242888" cy="3881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5" name="Prostokąt 14">
              <a:extLst>
                <a:ext uri="{FF2B5EF4-FFF2-40B4-BE49-F238E27FC236}">
                  <a16:creationId xmlns:a16="http://schemas.microsoft.com/office/drawing/2014/main" id="{EC6B2B83-099C-446A-9210-470DC793AB43}"/>
                </a:ext>
              </a:extLst>
            </p:cNvPr>
            <p:cNvSpPr/>
            <p:nvPr/>
          </p:nvSpPr>
          <p:spPr>
            <a:xfrm rot="16200000">
              <a:off x="4422024" y="3916537"/>
              <a:ext cx="242888" cy="38338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6" name="Prostokąt 15">
              <a:extLst>
                <a:ext uri="{FF2B5EF4-FFF2-40B4-BE49-F238E27FC236}">
                  <a16:creationId xmlns:a16="http://schemas.microsoft.com/office/drawing/2014/main" id="{50E5BF9D-342B-42F0-8F9C-8927DE1109F5}"/>
                </a:ext>
              </a:extLst>
            </p:cNvPr>
            <p:cNvSpPr/>
            <p:nvPr/>
          </p:nvSpPr>
          <p:spPr>
            <a:xfrm rot="16200000">
              <a:off x="4375610" y="4037981"/>
              <a:ext cx="242888" cy="38338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7" name="Prostokąt 16">
              <a:extLst>
                <a:ext uri="{FF2B5EF4-FFF2-40B4-BE49-F238E27FC236}">
                  <a16:creationId xmlns:a16="http://schemas.microsoft.com/office/drawing/2014/main" id="{F6B96C00-A506-4DAF-9602-6DE8C7EB6AD4}"/>
                </a:ext>
              </a:extLst>
            </p:cNvPr>
            <p:cNvSpPr/>
            <p:nvPr/>
          </p:nvSpPr>
          <p:spPr>
            <a:xfrm>
              <a:off x="5487632" y="3694996"/>
              <a:ext cx="309564" cy="3881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8" name="Prostokąt 17">
              <a:extLst>
                <a:ext uri="{FF2B5EF4-FFF2-40B4-BE49-F238E27FC236}">
                  <a16:creationId xmlns:a16="http://schemas.microsoft.com/office/drawing/2014/main" id="{2C3183E2-2B12-4E90-B9C8-CB3C669B70B2}"/>
                </a:ext>
              </a:extLst>
            </p:cNvPr>
            <p:cNvSpPr/>
            <p:nvPr/>
          </p:nvSpPr>
          <p:spPr>
            <a:xfrm>
              <a:off x="5612810" y="3932900"/>
              <a:ext cx="309563" cy="3881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9" name="Prostokąt 18">
              <a:extLst>
                <a:ext uri="{FF2B5EF4-FFF2-40B4-BE49-F238E27FC236}">
                  <a16:creationId xmlns:a16="http://schemas.microsoft.com/office/drawing/2014/main" id="{32B006DB-0720-410D-8850-B31385117894}"/>
                </a:ext>
              </a:extLst>
            </p:cNvPr>
            <p:cNvSpPr/>
            <p:nvPr/>
          </p:nvSpPr>
          <p:spPr>
            <a:xfrm>
              <a:off x="5847684" y="4083139"/>
              <a:ext cx="309563" cy="3881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20" name="Obraz 19">
              <a:extLst>
                <a:ext uri="{FF2B5EF4-FFF2-40B4-BE49-F238E27FC236}">
                  <a16:creationId xmlns:a16="http://schemas.microsoft.com/office/drawing/2014/main" id="{A32C1942-D837-40CB-8C9D-16069FF15E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4206" r="39321"/>
            <a:stretch/>
          </p:blipFill>
          <p:spPr>
            <a:xfrm>
              <a:off x="5487633" y="5648199"/>
              <a:ext cx="360052" cy="418774"/>
            </a:xfrm>
            <a:prstGeom prst="rect">
              <a:avLst/>
            </a:prstGeom>
          </p:spPr>
        </p:pic>
        <p:sp>
          <p:nvSpPr>
            <p:cNvPr id="21" name="Dowolny kształt: kształt 20">
              <a:extLst>
                <a:ext uri="{FF2B5EF4-FFF2-40B4-BE49-F238E27FC236}">
                  <a16:creationId xmlns:a16="http://schemas.microsoft.com/office/drawing/2014/main" id="{1BFD313F-2FB1-4E49-9974-3D3A3BC1C98D}"/>
                </a:ext>
              </a:extLst>
            </p:cNvPr>
            <p:cNvSpPr/>
            <p:nvPr/>
          </p:nvSpPr>
          <p:spPr>
            <a:xfrm>
              <a:off x="5394690" y="5281267"/>
              <a:ext cx="940192" cy="1023902"/>
            </a:xfrm>
            <a:custGeom>
              <a:avLst/>
              <a:gdLst>
                <a:gd name="connsiteX0" fmla="*/ 2932 w 940192"/>
                <a:gd name="connsiteY0" fmla="*/ 1023902 h 1023902"/>
                <a:gd name="connsiteX1" fmla="*/ 2932 w 940192"/>
                <a:gd name="connsiteY1" fmla="*/ 620042 h 1023902"/>
                <a:gd name="connsiteX2" fmla="*/ 33412 w 940192"/>
                <a:gd name="connsiteY2" fmla="*/ 284762 h 1023902"/>
                <a:gd name="connsiteX3" fmla="*/ 140092 w 940192"/>
                <a:gd name="connsiteY3" fmla="*/ 109502 h 1023902"/>
                <a:gd name="connsiteX4" fmla="*/ 269632 w 940192"/>
                <a:gd name="connsiteY4" fmla="*/ 40922 h 1023902"/>
                <a:gd name="connsiteX5" fmla="*/ 467752 w 940192"/>
                <a:gd name="connsiteY5" fmla="*/ 2822 h 1023902"/>
                <a:gd name="connsiteX6" fmla="*/ 688732 w 940192"/>
                <a:gd name="connsiteY6" fmla="*/ 2822 h 1023902"/>
                <a:gd name="connsiteX7" fmla="*/ 940192 w 940192"/>
                <a:gd name="connsiteY7" fmla="*/ 2822 h 1023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0192" h="1023902">
                  <a:moveTo>
                    <a:pt x="2932" y="1023902"/>
                  </a:moveTo>
                  <a:cubicBezTo>
                    <a:pt x="392" y="883567"/>
                    <a:pt x="-2148" y="743232"/>
                    <a:pt x="2932" y="620042"/>
                  </a:cubicBezTo>
                  <a:cubicBezTo>
                    <a:pt x="8012" y="496852"/>
                    <a:pt x="10552" y="369852"/>
                    <a:pt x="33412" y="284762"/>
                  </a:cubicBezTo>
                  <a:cubicBezTo>
                    <a:pt x="56272" y="199672"/>
                    <a:pt x="100722" y="150142"/>
                    <a:pt x="140092" y="109502"/>
                  </a:cubicBezTo>
                  <a:cubicBezTo>
                    <a:pt x="179462" y="68862"/>
                    <a:pt x="215022" y="58702"/>
                    <a:pt x="269632" y="40922"/>
                  </a:cubicBezTo>
                  <a:cubicBezTo>
                    <a:pt x="324242" y="23142"/>
                    <a:pt x="397902" y="9172"/>
                    <a:pt x="467752" y="2822"/>
                  </a:cubicBezTo>
                  <a:cubicBezTo>
                    <a:pt x="537602" y="-3528"/>
                    <a:pt x="688732" y="2822"/>
                    <a:pt x="688732" y="2822"/>
                  </a:cubicBezTo>
                  <a:lnTo>
                    <a:pt x="940192" y="2822"/>
                  </a:lnTo>
                </a:path>
              </a:pathLst>
            </a:custGeom>
            <a:ln w="38100" cap="flat" cmpd="sng" algn="ctr">
              <a:solidFill>
                <a:srgbClr val="C00000"/>
              </a:solidFill>
              <a:prstDash val="dash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22" name="Łącznik prosty ze strzałką 21">
              <a:extLst>
                <a:ext uri="{FF2B5EF4-FFF2-40B4-BE49-F238E27FC236}">
                  <a16:creationId xmlns:a16="http://schemas.microsoft.com/office/drawing/2014/main" id="{02D4CBDD-2DF8-4C4C-A673-960CE1B9CC60}"/>
                </a:ext>
              </a:extLst>
            </p:cNvPr>
            <p:cNvCxnSpPr>
              <a:cxnSpLocks/>
            </p:cNvCxnSpPr>
            <p:nvPr/>
          </p:nvCxnSpPr>
          <p:spPr>
            <a:xfrm>
              <a:off x="3475477" y="5281267"/>
              <a:ext cx="1876425" cy="0"/>
            </a:xfrm>
            <a:prstGeom prst="straightConnector1">
              <a:avLst/>
            </a:prstGeom>
            <a:ln w="57150">
              <a:solidFill>
                <a:srgbClr val="56FE0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Łącznik prosty ze strzałką 22">
              <a:extLst>
                <a:ext uri="{FF2B5EF4-FFF2-40B4-BE49-F238E27FC236}">
                  <a16:creationId xmlns:a16="http://schemas.microsoft.com/office/drawing/2014/main" id="{D560D5F9-160E-49BD-B6A4-89A8772A2AEE}"/>
                </a:ext>
              </a:extLst>
            </p:cNvPr>
            <p:cNvCxnSpPr>
              <a:cxnSpLocks/>
            </p:cNvCxnSpPr>
            <p:nvPr/>
          </p:nvCxnSpPr>
          <p:spPr>
            <a:xfrm>
              <a:off x="3475477" y="5147917"/>
              <a:ext cx="1882894" cy="0"/>
            </a:xfrm>
            <a:prstGeom prst="straightConnector1">
              <a:avLst/>
            </a:prstGeom>
            <a:ln w="57150">
              <a:solidFill>
                <a:srgbClr val="56FE0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Dowolny kształt: kształt 23">
              <a:extLst>
                <a:ext uri="{FF2B5EF4-FFF2-40B4-BE49-F238E27FC236}">
                  <a16:creationId xmlns:a16="http://schemas.microsoft.com/office/drawing/2014/main" id="{18BFD7E7-DB37-4C93-83A5-E79F5FDC753E}"/>
                </a:ext>
              </a:extLst>
            </p:cNvPr>
            <p:cNvSpPr/>
            <p:nvPr/>
          </p:nvSpPr>
          <p:spPr>
            <a:xfrm>
              <a:off x="5054709" y="3553397"/>
              <a:ext cx="297193" cy="1433512"/>
            </a:xfrm>
            <a:custGeom>
              <a:avLst/>
              <a:gdLst>
                <a:gd name="connsiteX0" fmla="*/ 11443 w 297193"/>
                <a:gd name="connsiteY0" fmla="*/ 0 h 1433512"/>
                <a:gd name="connsiteX1" fmla="*/ 1918 w 297193"/>
                <a:gd name="connsiteY1" fmla="*/ 828675 h 1433512"/>
                <a:gd name="connsiteX2" fmla="*/ 44781 w 297193"/>
                <a:gd name="connsiteY2" fmla="*/ 1157287 h 1433512"/>
                <a:gd name="connsiteX3" fmla="*/ 297193 w 297193"/>
                <a:gd name="connsiteY3" fmla="*/ 1433512 h 143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193" h="1433512">
                  <a:moveTo>
                    <a:pt x="11443" y="0"/>
                  </a:moveTo>
                  <a:cubicBezTo>
                    <a:pt x="3902" y="317897"/>
                    <a:pt x="-3638" y="635794"/>
                    <a:pt x="1918" y="828675"/>
                  </a:cubicBezTo>
                  <a:cubicBezTo>
                    <a:pt x="7474" y="1021556"/>
                    <a:pt x="-4431" y="1056481"/>
                    <a:pt x="44781" y="1157287"/>
                  </a:cubicBezTo>
                  <a:cubicBezTo>
                    <a:pt x="93993" y="1258093"/>
                    <a:pt x="195593" y="1345802"/>
                    <a:pt x="297193" y="1433512"/>
                  </a:cubicBezTo>
                </a:path>
              </a:pathLst>
            </a:custGeom>
            <a:noFill/>
            <a:ln w="57150">
              <a:solidFill>
                <a:srgbClr val="56FE0F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22FA71FA-5A01-4256-BA71-E505421C980C}"/>
                </a:ext>
              </a:extLst>
            </p:cNvPr>
            <p:cNvSpPr/>
            <p:nvPr/>
          </p:nvSpPr>
          <p:spPr>
            <a:xfrm>
              <a:off x="5453656" y="4920234"/>
              <a:ext cx="874559" cy="209550"/>
            </a:xfrm>
            <a:custGeom>
              <a:avLst/>
              <a:gdLst>
                <a:gd name="connsiteX0" fmla="*/ 874559 w 874559"/>
                <a:gd name="connsiteY0" fmla="*/ 0 h 209550"/>
                <a:gd name="connsiteX1" fmla="*/ 222096 w 874559"/>
                <a:gd name="connsiteY1" fmla="*/ 0 h 209550"/>
                <a:gd name="connsiteX2" fmla="*/ 79221 w 874559"/>
                <a:gd name="connsiteY2" fmla="*/ 14288 h 209550"/>
                <a:gd name="connsiteX3" fmla="*/ 7784 w 874559"/>
                <a:gd name="connsiteY3" fmla="*/ 85725 h 209550"/>
                <a:gd name="connsiteX4" fmla="*/ 7784 w 874559"/>
                <a:gd name="connsiteY4" fmla="*/ 152400 h 209550"/>
                <a:gd name="connsiteX5" fmla="*/ 60171 w 874559"/>
                <a:gd name="connsiteY5" fmla="*/ 195263 h 209550"/>
                <a:gd name="connsiteX6" fmla="*/ 164946 w 874559"/>
                <a:gd name="connsiteY6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559" h="209550">
                  <a:moveTo>
                    <a:pt x="874559" y="0"/>
                  </a:moveTo>
                  <a:lnTo>
                    <a:pt x="222096" y="0"/>
                  </a:lnTo>
                  <a:cubicBezTo>
                    <a:pt x="89540" y="2381"/>
                    <a:pt x="114940" y="1"/>
                    <a:pt x="79221" y="14288"/>
                  </a:cubicBezTo>
                  <a:cubicBezTo>
                    <a:pt x="43502" y="28575"/>
                    <a:pt x="19690" y="62706"/>
                    <a:pt x="7784" y="85725"/>
                  </a:cubicBezTo>
                  <a:cubicBezTo>
                    <a:pt x="-4122" y="108744"/>
                    <a:pt x="-947" y="134144"/>
                    <a:pt x="7784" y="152400"/>
                  </a:cubicBezTo>
                  <a:cubicBezTo>
                    <a:pt x="16515" y="170656"/>
                    <a:pt x="33978" y="185738"/>
                    <a:pt x="60171" y="195263"/>
                  </a:cubicBezTo>
                  <a:cubicBezTo>
                    <a:pt x="86364" y="204788"/>
                    <a:pt x="125655" y="207169"/>
                    <a:pt x="164946" y="209550"/>
                  </a:cubicBezTo>
                </a:path>
              </a:pathLst>
            </a:custGeom>
            <a:noFill/>
            <a:ln w="57150">
              <a:solidFill>
                <a:srgbClr val="56FE0F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26" name="Łącznik prosty ze strzałką 25">
              <a:extLst>
                <a:ext uri="{FF2B5EF4-FFF2-40B4-BE49-F238E27FC236}">
                  <a16:creationId xmlns:a16="http://schemas.microsoft.com/office/drawing/2014/main" id="{97E20D42-DBE5-4821-818B-719DADC2C9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90050" y="4986910"/>
              <a:ext cx="0" cy="509587"/>
            </a:xfrm>
            <a:prstGeom prst="straightConnector1">
              <a:avLst/>
            </a:prstGeom>
            <a:ln w="57150">
              <a:solidFill>
                <a:srgbClr val="56FE0F"/>
              </a:solidFill>
              <a:prstDash val="sysDot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Łącznik prosty ze strzałką 26">
              <a:extLst>
                <a:ext uri="{FF2B5EF4-FFF2-40B4-BE49-F238E27FC236}">
                  <a16:creationId xmlns:a16="http://schemas.microsoft.com/office/drawing/2014/main" id="{30A31C25-39DF-4A43-B607-EF754D3D19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62076" y="5817725"/>
              <a:ext cx="566740" cy="1"/>
            </a:xfrm>
            <a:prstGeom prst="straightConnector1">
              <a:avLst/>
            </a:prstGeom>
            <a:ln w="57150">
              <a:solidFill>
                <a:srgbClr val="56FE0F"/>
              </a:solidFill>
              <a:prstDash val="sysDot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Obraz 28">
            <a:extLst>
              <a:ext uri="{FF2B5EF4-FFF2-40B4-BE49-F238E27FC236}">
                <a16:creationId xmlns:a16="http://schemas.microsoft.com/office/drawing/2014/main" id="{40F3E126-6933-49F4-8E38-BC380256E261}"/>
              </a:ext>
            </a:extLst>
          </p:cNvPr>
          <p:cNvPicPr/>
          <p:nvPr/>
        </p:nvPicPr>
        <p:blipFill rotWithShape="1">
          <a:blip r:embed="rId8"/>
          <a:srcRect r="2014"/>
          <a:stretch/>
        </p:blipFill>
        <p:spPr>
          <a:xfrm>
            <a:off x="2812257" y="4530015"/>
            <a:ext cx="3408296" cy="1658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09AB2E1C-61A7-43C1-A815-F3F4BA991472}"/>
              </a:ext>
            </a:extLst>
          </p:cNvPr>
          <p:cNvSpPr txBox="1"/>
          <p:nvPr/>
        </p:nvSpPr>
        <p:spPr>
          <a:xfrm>
            <a:off x="228600" y="6336285"/>
            <a:ext cx="853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b="1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źródło: </a:t>
            </a:r>
            <a:r>
              <a:rPr lang="pl-PL" sz="800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motofakty.pl, codziennypoznan.pl, WR-D-31-2 (projekt), Dz.U.2019.2311-z3, Pełnomocnik Prezydenta m.st. Warszawy </a:t>
            </a:r>
            <a:br>
              <a:rPr lang="pl-PL" sz="800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800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ds. komunikacji rowerowej (profil Facebook), codziennypoznan.pl </a:t>
            </a:r>
          </a:p>
        </p:txBody>
      </p:sp>
      <p:pic>
        <p:nvPicPr>
          <p:cNvPr id="28" name="Obraz 27" descr="Obraz zawierający jasne, ruch uliczny, zewnętrzne, budynek&#10;&#10;Opis wygenerowany automatycznie">
            <a:extLst>
              <a:ext uri="{FF2B5EF4-FFF2-40B4-BE49-F238E27FC236}">
                <a16:creationId xmlns:a16="http://schemas.microsoft.com/office/drawing/2014/main" id="{E68D3341-A38B-4897-9F23-0BCFBBAD91E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7606" y="2172672"/>
            <a:ext cx="2364812" cy="1570924"/>
          </a:xfrm>
          <a:prstGeom prst="ellipse">
            <a:avLst/>
          </a:prstGeom>
          <a:ln w="76200">
            <a:solidFill>
              <a:schemeClr val="tx1"/>
            </a:solidFill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4281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rostokąt 26">
            <a:extLst>
              <a:ext uri="{FF2B5EF4-FFF2-40B4-BE49-F238E27FC236}">
                <a16:creationId xmlns:a16="http://schemas.microsoft.com/office/drawing/2014/main" id="{81918698-0BB3-4E14-B53D-E3B8B4F19351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object 3"/>
          <p:cNvSpPr/>
          <p:nvPr/>
        </p:nvSpPr>
        <p:spPr>
          <a:xfrm>
            <a:off x="485617" y="524605"/>
            <a:ext cx="8218170" cy="5835650"/>
          </a:xfrm>
          <a:custGeom>
            <a:avLst/>
            <a:gdLst/>
            <a:ahLst/>
            <a:cxnLst/>
            <a:rect l="l" t="t" r="r" b="b"/>
            <a:pathLst>
              <a:path w="8218170" h="5835650">
                <a:moveTo>
                  <a:pt x="8218039" y="5835601"/>
                </a:moveTo>
                <a:lnTo>
                  <a:pt x="0" y="5835601"/>
                </a:lnTo>
                <a:lnTo>
                  <a:pt x="0" y="0"/>
                </a:lnTo>
                <a:lnTo>
                  <a:pt x="8218039" y="0"/>
                </a:lnTo>
                <a:lnTo>
                  <a:pt x="8218039" y="5835601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1279" y="516064"/>
            <a:ext cx="8231505" cy="5848985"/>
          </a:xfrm>
          <a:custGeom>
            <a:avLst/>
            <a:gdLst/>
            <a:ahLst/>
            <a:cxnLst/>
            <a:rect l="l" t="t" r="r" b="b"/>
            <a:pathLst>
              <a:path w="8231505" h="5848985">
                <a:moveTo>
                  <a:pt x="8231022" y="0"/>
                </a:moveTo>
                <a:lnTo>
                  <a:pt x="8218043" y="0"/>
                </a:lnTo>
                <a:lnTo>
                  <a:pt x="8218043" y="12979"/>
                </a:lnTo>
                <a:lnTo>
                  <a:pt x="8218043" y="5812307"/>
                </a:lnTo>
                <a:lnTo>
                  <a:pt x="8218043" y="5835091"/>
                </a:lnTo>
                <a:lnTo>
                  <a:pt x="8023301" y="5835091"/>
                </a:lnTo>
                <a:lnTo>
                  <a:pt x="8019872" y="5835688"/>
                </a:lnTo>
                <a:lnTo>
                  <a:pt x="8661" y="5835688"/>
                </a:lnTo>
                <a:lnTo>
                  <a:pt x="8661" y="12979"/>
                </a:lnTo>
                <a:lnTo>
                  <a:pt x="8218043" y="12979"/>
                </a:lnTo>
                <a:lnTo>
                  <a:pt x="8218043" y="0"/>
                </a:lnTo>
                <a:lnTo>
                  <a:pt x="0" y="0"/>
                </a:lnTo>
                <a:lnTo>
                  <a:pt x="0" y="9093"/>
                </a:lnTo>
                <a:lnTo>
                  <a:pt x="0" y="12979"/>
                </a:lnTo>
                <a:lnTo>
                  <a:pt x="0" y="5835688"/>
                </a:lnTo>
                <a:lnTo>
                  <a:pt x="0" y="5844781"/>
                </a:lnTo>
                <a:lnTo>
                  <a:pt x="0" y="5848680"/>
                </a:lnTo>
                <a:lnTo>
                  <a:pt x="8231022" y="5848680"/>
                </a:lnTo>
                <a:lnTo>
                  <a:pt x="8231022" y="9093"/>
                </a:lnTo>
                <a:lnTo>
                  <a:pt x="8231022" y="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64920" y="4489538"/>
            <a:ext cx="1334414" cy="186160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20910" y="4642437"/>
            <a:ext cx="1927080" cy="170870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78872" y="4842852"/>
            <a:ext cx="1904098" cy="150829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87713" y="3829943"/>
            <a:ext cx="1432229" cy="252119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9376" y="4571344"/>
            <a:ext cx="1932565" cy="177979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89940" y="733285"/>
            <a:ext cx="588975" cy="561785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174268" y="2649092"/>
            <a:ext cx="1525053" cy="199817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430265" y="2823895"/>
            <a:ext cx="1939047" cy="2023783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688219" y="3024306"/>
            <a:ext cx="1937080" cy="202356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18489" y="2750604"/>
            <a:ext cx="1937308" cy="202576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269883" y="798309"/>
            <a:ext cx="1486203" cy="3170232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983602" y="808647"/>
            <a:ext cx="1715719" cy="2020087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5239600" y="1005345"/>
            <a:ext cx="1939046" cy="2023793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3497567" y="1205763"/>
            <a:ext cx="1937080" cy="2023564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27837" y="932057"/>
            <a:ext cx="1937080" cy="2023563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3433856" y="529132"/>
            <a:ext cx="5265478" cy="881646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3085058" y="6351142"/>
            <a:ext cx="5419521" cy="9055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8699322" y="5714542"/>
            <a:ext cx="4343" cy="613956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85609" y="524598"/>
            <a:ext cx="8218055" cy="5835599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85609" y="524598"/>
            <a:ext cx="492328" cy="645312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967018" y="0"/>
            <a:ext cx="4979626" cy="1074851"/>
          </a:xfrm>
          <a:prstGeom prst="rect">
            <a:avLst/>
          </a:prstGeom>
        </p:spPr>
      </p:pic>
      <p:sp>
        <p:nvSpPr>
          <p:cNvPr id="28" name="Prostokąt 27">
            <a:extLst>
              <a:ext uri="{FF2B5EF4-FFF2-40B4-BE49-F238E27FC236}">
                <a16:creationId xmlns:a16="http://schemas.microsoft.com/office/drawing/2014/main" id="{7B70856F-AF0B-445E-8018-6F507A94C1A7}"/>
              </a:ext>
            </a:extLst>
          </p:cNvPr>
          <p:cNvSpPr/>
          <p:nvPr/>
        </p:nvSpPr>
        <p:spPr>
          <a:xfrm>
            <a:off x="1677547" y="2487968"/>
            <a:ext cx="57889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NAJWIĘKSZE DYSKUSJE</a:t>
            </a:r>
            <a:br>
              <a:rPr lang="pl-PL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1" name="Obraz 30">
            <a:extLst>
              <a:ext uri="{FF2B5EF4-FFF2-40B4-BE49-F238E27FC236}">
                <a16:creationId xmlns:a16="http://schemas.microsoft.com/office/drawing/2014/main" id="{CA5354B0-0DBD-420F-8665-DD380349A0F8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t="94274"/>
          <a:stretch/>
        </p:blipFill>
        <p:spPr>
          <a:xfrm>
            <a:off x="665226" y="3795388"/>
            <a:ext cx="7813548" cy="18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22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C0D034BB-29DE-4C98-800A-FA1ACFA90AAD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5E29D1B4-423B-450C-8BC5-028B1A0ACD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177360E6-7EEB-4623-BC00-6A676593E8B5}"/>
              </a:ext>
            </a:extLst>
          </p:cNvPr>
          <p:cNvSpPr/>
          <p:nvPr/>
        </p:nvSpPr>
        <p:spPr>
          <a:xfrm>
            <a:off x="152399" y="1447800"/>
            <a:ext cx="8980485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0" lvl="0" indent="-72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WYNIKI BADAŃ (ZACHOWANIA UCZESTNIKÓW RUCHU DROGOWEGO), </a:t>
            </a:r>
          </a:p>
          <a:p>
            <a:pPr marL="720000" lvl="0" indent="-72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INTERPRETACJE </a:t>
            </a:r>
            <a:r>
              <a:rPr lang="pl-PL" sz="2000" b="1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PRZEPISÓW</a:t>
            </a: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SZCZEGÓŁOWYCH,</a:t>
            </a:r>
          </a:p>
          <a:p>
            <a:pPr marL="720000" lvl="0" indent="-72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STOSOWANIE </a:t>
            </a:r>
            <a:r>
              <a:rPr lang="pl-PL" sz="2000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TYPOWYCH</a:t>
            </a: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ROZWIĄZAŃ TZW. „ZARZĄDZANIA PRĘDKOŚCIĄ” (USPOKOJENIA RUCHU) W RZECZYWISTOŚCI.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DYSKUSJE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34AD70BE-6F26-495B-8003-EA4612277086}"/>
              </a:ext>
            </a:extLst>
          </p:cNvPr>
          <p:cNvGrpSpPr/>
          <p:nvPr/>
        </p:nvGrpSpPr>
        <p:grpSpPr>
          <a:xfrm>
            <a:off x="0" y="3581400"/>
            <a:ext cx="6781800" cy="2714254"/>
            <a:chOff x="0" y="1869311"/>
            <a:chExt cx="12192000" cy="5077080"/>
          </a:xfrm>
        </p:grpSpPr>
        <p:pic>
          <p:nvPicPr>
            <p:cNvPr id="7" name="Obraz 6">
              <a:extLst>
                <a:ext uri="{FF2B5EF4-FFF2-40B4-BE49-F238E27FC236}">
                  <a16:creationId xmlns:a16="http://schemas.microsoft.com/office/drawing/2014/main" id="{80F48BB2-9B88-421C-97FB-DB7F229471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03" r="6613"/>
            <a:stretch/>
          </p:blipFill>
          <p:spPr>
            <a:xfrm>
              <a:off x="6095981" y="1885442"/>
              <a:ext cx="6095981" cy="4972558"/>
            </a:xfrm>
            <a:prstGeom prst="rect">
              <a:avLst/>
            </a:prstGeom>
          </p:spPr>
        </p:pic>
        <p:pic>
          <p:nvPicPr>
            <p:cNvPr id="8" name="Obraz 7" descr="Obraz zawierający tekst&#10;&#10;Opis wygenerowany automatycznie">
              <a:extLst>
                <a:ext uri="{FF2B5EF4-FFF2-40B4-BE49-F238E27FC236}">
                  <a16:creationId xmlns:a16="http://schemas.microsoft.com/office/drawing/2014/main" id="{3DF3BACF-7004-4DEA-A3F7-8B1FB00B29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25" r="13981"/>
            <a:stretch/>
          </p:blipFill>
          <p:spPr>
            <a:xfrm>
              <a:off x="0" y="1885442"/>
              <a:ext cx="6095981" cy="4972558"/>
            </a:xfrm>
            <a:prstGeom prst="rect">
              <a:avLst/>
            </a:prstGeom>
          </p:spPr>
        </p:pic>
        <p:sp>
          <p:nvSpPr>
            <p:cNvPr id="10" name="pole tekstowe 9">
              <a:extLst>
                <a:ext uri="{FF2B5EF4-FFF2-40B4-BE49-F238E27FC236}">
                  <a16:creationId xmlns:a16="http://schemas.microsoft.com/office/drawing/2014/main" id="{00245448-C75D-41C1-BF1C-864E494E6B71}"/>
                </a:ext>
              </a:extLst>
            </p:cNvPr>
            <p:cNvSpPr txBox="1"/>
            <p:nvPr/>
          </p:nvSpPr>
          <p:spPr>
            <a:xfrm>
              <a:off x="78627" y="6180932"/>
              <a:ext cx="2340600" cy="7484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b="1" dirty="0">
                  <a:solidFill>
                    <a:schemeClr val="bg1"/>
                  </a:solidFill>
                </a:rPr>
                <a:t>2010-2013</a:t>
              </a:r>
            </a:p>
          </p:txBody>
        </p:sp>
        <p:sp>
          <p:nvSpPr>
            <p:cNvPr id="11" name="pole tekstowe 10">
              <a:extLst>
                <a:ext uri="{FF2B5EF4-FFF2-40B4-BE49-F238E27FC236}">
                  <a16:creationId xmlns:a16="http://schemas.microsoft.com/office/drawing/2014/main" id="{EB803738-326D-4E28-BD73-A3AAEC92D8B3}"/>
                </a:ext>
              </a:extLst>
            </p:cNvPr>
            <p:cNvSpPr txBox="1"/>
            <p:nvPr/>
          </p:nvSpPr>
          <p:spPr>
            <a:xfrm>
              <a:off x="6203756" y="6197975"/>
              <a:ext cx="2340600" cy="7484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b="1" dirty="0">
                  <a:solidFill>
                    <a:schemeClr val="bg1"/>
                  </a:solidFill>
                </a:rPr>
                <a:t>2016-2019</a:t>
              </a:r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0A74F9E7-CF8B-49A8-A93A-E78A03A7D94E}"/>
                </a:ext>
              </a:extLst>
            </p:cNvPr>
            <p:cNvSpPr/>
            <p:nvPr/>
          </p:nvSpPr>
          <p:spPr>
            <a:xfrm>
              <a:off x="1" y="1869311"/>
              <a:ext cx="1869270" cy="1869270"/>
            </a:xfrm>
            <a:custGeom>
              <a:avLst/>
              <a:gdLst>
                <a:gd name="connsiteX0" fmla="*/ 0 w 1869270"/>
                <a:gd name="connsiteY0" fmla="*/ 0 h 1869270"/>
                <a:gd name="connsiteX1" fmla="*/ 1869270 w 1869270"/>
                <a:gd name="connsiteY1" fmla="*/ 0 h 1869270"/>
                <a:gd name="connsiteX2" fmla="*/ 1678184 w 1869270"/>
                <a:gd name="connsiteY2" fmla="*/ 9649 h 1869270"/>
                <a:gd name="connsiteX3" fmla="*/ 9649 w 1869270"/>
                <a:gd name="connsiteY3" fmla="*/ 1678184 h 1869270"/>
                <a:gd name="connsiteX4" fmla="*/ 0 w 1869270"/>
                <a:gd name="connsiteY4" fmla="*/ 1869270 h 1869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9270" h="1869270">
                  <a:moveTo>
                    <a:pt x="0" y="0"/>
                  </a:moveTo>
                  <a:lnTo>
                    <a:pt x="1869270" y="0"/>
                  </a:lnTo>
                  <a:lnTo>
                    <a:pt x="1678184" y="9649"/>
                  </a:lnTo>
                  <a:cubicBezTo>
                    <a:pt x="798412" y="98995"/>
                    <a:pt x="98995" y="798412"/>
                    <a:pt x="9649" y="1678184"/>
                  </a:cubicBezTo>
                  <a:lnTo>
                    <a:pt x="0" y="18692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4" name="Dowolny kształt: kształt 13">
              <a:extLst>
                <a:ext uri="{FF2B5EF4-FFF2-40B4-BE49-F238E27FC236}">
                  <a16:creationId xmlns:a16="http://schemas.microsoft.com/office/drawing/2014/main" id="{6CAF873C-F1E4-4381-A7B1-426AA2E79910}"/>
                </a:ext>
              </a:extLst>
            </p:cNvPr>
            <p:cNvSpPr/>
            <p:nvPr/>
          </p:nvSpPr>
          <p:spPr>
            <a:xfrm flipH="1" flipV="1">
              <a:off x="10322730" y="4988729"/>
              <a:ext cx="1869270" cy="1869270"/>
            </a:xfrm>
            <a:custGeom>
              <a:avLst/>
              <a:gdLst>
                <a:gd name="connsiteX0" fmla="*/ 0 w 1869270"/>
                <a:gd name="connsiteY0" fmla="*/ 0 h 1869270"/>
                <a:gd name="connsiteX1" fmla="*/ 1869270 w 1869270"/>
                <a:gd name="connsiteY1" fmla="*/ 0 h 1869270"/>
                <a:gd name="connsiteX2" fmla="*/ 1678184 w 1869270"/>
                <a:gd name="connsiteY2" fmla="*/ 9649 h 1869270"/>
                <a:gd name="connsiteX3" fmla="*/ 9649 w 1869270"/>
                <a:gd name="connsiteY3" fmla="*/ 1678184 h 1869270"/>
                <a:gd name="connsiteX4" fmla="*/ 0 w 1869270"/>
                <a:gd name="connsiteY4" fmla="*/ 1869270 h 1869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9270" h="1869270">
                  <a:moveTo>
                    <a:pt x="0" y="0"/>
                  </a:moveTo>
                  <a:lnTo>
                    <a:pt x="1869270" y="0"/>
                  </a:lnTo>
                  <a:lnTo>
                    <a:pt x="1678184" y="9649"/>
                  </a:lnTo>
                  <a:cubicBezTo>
                    <a:pt x="798412" y="98995"/>
                    <a:pt x="98995" y="798412"/>
                    <a:pt x="9649" y="1678184"/>
                  </a:cubicBezTo>
                  <a:lnTo>
                    <a:pt x="0" y="18692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pic>
        <p:nvPicPr>
          <p:cNvPr id="15" name="Obraz 14">
            <a:extLst>
              <a:ext uri="{FF2B5EF4-FFF2-40B4-BE49-F238E27FC236}">
                <a16:creationId xmlns:a16="http://schemas.microsoft.com/office/drawing/2014/main" id="{E4F91700-00B6-49BE-B57F-211FF10A7C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778" y="3936354"/>
            <a:ext cx="2351107" cy="1975264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DA4EE9C2-B5E6-4FD3-8A75-C110560041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57" y="1878667"/>
            <a:ext cx="8221222" cy="4115374"/>
          </a:xfrm>
          <a:prstGeom prst="rect">
            <a:avLst/>
          </a:prstGeom>
        </p:spPr>
      </p:pic>
      <p:sp>
        <p:nvSpPr>
          <p:cNvPr id="20" name="pole tekstowe 19">
            <a:extLst>
              <a:ext uri="{FF2B5EF4-FFF2-40B4-BE49-F238E27FC236}">
                <a16:creationId xmlns:a16="http://schemas.microsoft.com/office/drawing/2014/main" id="{96868E19-989A-4EDB-A56D-EE392C5C5F00}"/>
              </a:ext>
            </a:extLst>
          </p:cNvPr>
          <p:cNvSpPr txBox="1"/>
          <p:nvPr/>
        </p:nvSpPr>
        <p:spPr>
          <a:xfrm>
            <a:off x="228600" y="6336285"/>
            <a:ext cx="853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b="1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źródło: </a:t>
            </a:r>
            <a:r>
              <a:rPr lang="pl-PL" sz="800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Badania zachowań pieszych i relacji pieszy-kierowca (2018), System WZDR Bydgoszcz, Zasady uspokajania ruchu na drogach </a:t>
            </a:r>
            <a:br>
              <a:rPr lang="pl-PL" sz="800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800" i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za pomocą fizycznych środków technicznych </a:t>
            </a:r>
          </a:p>
        </p:txBody>
      </p:sp>
    </p:spTree>
    <p:extLst>
      <p:ext uri="{BB962C8B-B14F-4D97-AF65-F5344CB8AC3E}">
        <p14:creationId xmlns:p14="http://schemas.microsoft.com/office/powerpoint/2010/main" val="218937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1B3E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85617" y="524605"/>
            <a:ext cx="8218170" cy="5835650"/>
          </a:xfrm>
          <a:custGeom>
            <a:avLst/>
            <a:gdLst/>
            <a:ahLst/>
            <a:cxnLst/>
            <a:rect l="l" t="t" r="r" b="b"/>
            <a:pathLst>
              <a:path w="8218170" h="5835650">
                <a:moveTo>
                  <a:pt x="8218039" y="5835601"/>
                </a:moveTo>
                <a:lnTo>
                  <a:pt x="0" y="5835601"/>
                </a:lnTo>
                <a:lnTo>
                  <a:pt x="0" y="0"/>
                </a:lnTo>
                <a:lnTo>
                  <a:pt x="8218039" y="0"/>
                </a:lnTo>
                <a:lnTo>
                  <a:pt x="8218039" y="5835601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1279" y="516064"/>
            <a:ext cx="8231505" cy="5848985"/>
          </a:xfrm>
          <a:custGeom>
            <a:avLst/>
            <a:gdLst/>
            <a:ahLst/>
            <a:cxnLst/>
            <a:rect l="l" t="t" r="r" b="b"/>
            <a:pathLst>
              <a:path w="8231505" h="5848985">
                <a:moveTo>
                  <a:pt x="8231022" y="0"/>
                </a:moveTo>
                <a:lnTo>
                  <a:pt x="8218043" y="0"/>
                </a:lnTo>
                <a:lnTo>
                  <a:pt x="8218043" y="12979"/>
                </a:lnTo>
                <a:lnTo>
                  <a:pt x="8218043" y="5812307"/>
                </a:lnTo>
                <a:lnTo>
                  <a:pt x="8218043" y="5835091"/>
                </a:lnTo>
                <a:lnTo>
                  <a:pt x="8023301" y="5835091"/>
                </a:lnTo>
                <a:lnTo>
                  <a:pt x="8019872" y="5835688"/>
                </a:lnTo>
                <a:lnTo>
                  <a:pt x="8661" y="5835688"/>
                </a:lnTo>
                <a:lnTo>
                  <a:pt x="8661" y="12979"/>
                </a:lnTo>
                <a:lnTo>
                  <a:pt x="8218043" y="12979"/>
                </a:lnTo>
                <a:lnTo>
                  <a:pt x="8218043" y="0"/>
                </a:lnTo>
                <a:lnTo>
                  <a:pt x="0" y="0"/>
                </a:lnTo>
                <a:lnTo>
                  <a:pt x="0" y="9093"/>
                </a:lnTo>
                <a:lnTo>
                  <a:pt x="0" y="12979"/>
                </a:lnTo>
                <a:lnTo>
                  <a:pt x="0" y="5835688"/>
                </a:lnTo>
                <a:lnTo>
                  <a:pt x="0" y="5844781"/>
                </a:lnTo>
                <a:lnTo>
                  <a:pt x="0" y="5848680"/>
                </a:lnTo>
                <a:lnTo>
                  <a:pt x="8231022" y="5848680"/>
                </a:lnTo>
                <a:lnTo>
                  <a:pt x="8231022" y="9093"/>
                </a:lnTo>
                <a:lnTo>
                  <a:pt x="8231022" y="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64920" y="4489538"/>
            <a:ext cx="1334414" cy="186160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20910" y="4642437"/>
            <a:ext cx="1927080" cy="170870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78872" y="4842852"/>
            <a:ext cx="1904098" cy="150829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87713" y="3829943"/>
            <a:ext cx="1432229" cy="252119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9376" y="4571344"/>
            <a:ext cx="1932565" cy="177979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89940" y="733285"/>
            <a:ext cx="588975" cy="561785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174268" y="2649092"/>
            <a:ext cx="1525053" cy="199817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430265" y="2823895"/>
            <a:ext cx="1939047" cy="2023783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688219" y="3024306"/>
            <a:ext cx="1937080" cy="202356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18489" y="2750604"/>
            <a:ext cx="1937308" cy="202576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269883" y="798309"/>
            <a:ext cx="1486203" cy="3170232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983602" y="808647"/>
            <a:ext cx="1715719" cy="2020087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5239600" y="1005345"/>
            <a:ext cx="1939046" cy="2023793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3497567" y="1205763"/>
            <a:ext cx="1937080" cy="2023564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27837" y="932057"/>
            <a:ext cx="1937080" cy="2023563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3433856" y="529132"/>
            <a:ext cx="5265478" cy="881646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3085058" y="6351142"/>
            <a:ext cx="5419521" cy="9055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8699322" y="5714542"/>
            <a:ext cx="4343" cy="613956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85609" y="524598"/>
            <a:ext cx="8218055" cy="5835599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85609" y="524598"/>
            <a:ext cx="492328" cy="645312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967018" y="0"/>
            <a:ext cx="4979626" cy="1074851"/>
          </a:xfrm>
          <a:prstGeom prst="rect">
            <a:avLst/>
          </a:prstGeom>
        </p:spPr>
      </p:pic>
      <p:sp>
        <p:nvSpPr>
          <p:cNvPr id="28" name="Prostokąt 27">
            <a:extLst>
              <a:ext uri="{FF2B5EF4-FFF2-40B4-BE49-F238E27FC236}">
                <a16:creationId xmlns:a16="http://schemas.microsoft.com/office/drawing/2014/main" id="{7B70856F-AF0B-445E-8018-6F507A94C1A7}"/>
              </a:ext>
            </a:extLst>
          </p:cNvPr>
          <p:cNvSpPr/>
          <p:nvPr/>
        </p:nvSpPr>
        <p:spPr>
          <a:xfrm>
            <a:off x="1677547" y="3066420"/>
            <a:ext cx="5788906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CEL SZKOLENIA…</a:t>
            </a:r>
          </a:p>
          <a:p>
            <a:pPr lvl="0" algn="ctr">
              <a:spcAft>
                <a:spcPts val="600"/>
              </a:spcAft>
            </a:pPr>
            <a:br>
              <a:rPr lang="pl-PL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1" name="Obraz 30">
            <a:extLst>
              <a:ext uri="{FF2B5EF4-FFF2-40B4-BE49-F238E27FC236}">
                <a16:creationId xmlns:a16="http://schemas.microsoft.com/office/drawing/2014/main" id="{CA5354B0-0DBD-420F-8665-DD380349A0F8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t="94274"/>
          <a:stretch/>
        </p:blipFill>
        <p:spPr>
          <a:xfrm>
            <a:off x="665226" y="3795388"/>
            <a:ext cx="7813548" cy="18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08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rostokąt 26">
            <a:extLst>
              <a:ext uri="{FF2B5EF4-FFF2-40B4-BE49-F238E27FC236}">
                <a16:creationId xmlns:a16="http://schemas.microsoft.com/office/drawing/2014/main" id="{02C17BBE-89B8-4716-9C05-3ED0A0612A1D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object 3"/>
          <p:cNvSpPr/>
          <p:nvPr/>
        </p:nvSpPr>
        <p:spPr>
          <a:xfrm>
            <a:off x="485617" y="524605"/>
            <a:ext cx="8218170" cy="5835650"/>
          </a:xfrm>
          <a:custGeom>
            <a:avLst/>
            <a:gdLst/>
            <a:ahLst/>
            <a:cxnLst/>
            <a:rect l="l" t="t" r="r" b="b"/>
            <a:pathLst>
              <a:path w="8218170" h="5835650">
                <a:moveTo>
                  <a:pt x="8218039" y="5835601"/>
                </a:moveTo>
                <a:lnTo>
                  <a:pt x="0" y="5835601"/>
                </a:lnTo>
                <a:lnTo>
                  <a:pt x="0" y="0"/>
                </a:lnTo>
                <a:lnTo>
                  <a:pt x="8218039" y="0"/>
                </a:lnTo>
                <a:lnTo>
                  <a:pt x="8218039" y="5835601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1279" y="516064"/>
            <a:ext cx="8231505" cy="5848985"/>
          </a:xfrm>
          <a:custGeom>
            <a:avLst/>
            <a:gdLst/>
            <a:ahLst/>
            <a:cxnLst/>
            <a:rect l="l" t="t" r="r" b="b"/>
            <a:pathLst>
              <a:path w="8231505" h="5848985">
                <a:moveTo>
                  <a:pt x="8231022" y="0"/>
                </a:moveTo>
                <a:lnTo>
                  <a:pt x="8218043" y="0"/>
                </a:lnTo>
                <a:lnTo>
                  <a:pt x="8218043" y="12979"/>
                </a:lnTo>
                <a:lnTo>
                  <a:pt x="8218043" y="5812307"/>
                </a:lnTo>
                <a:lnTo>
                  <a:pt x="8218043" y="5835091"/>
                </a:lnTo>
                <a:lnTo>
                  <a:pt x="8023301" y="5835091"/>
                </a:lnTo>
                <a:lnTo>
                  <a:pt x="8019872" y="5835688"/>
                </a:lnTo>
                <a:lnTo>
                  <a:pt x="8661" y="5835688"/>
                </a:lnTo>
                <a:lnTo>
                  <a:pt x="8661" y="12979"/>
                </a:lnTo>
                <a:lnTo>
                  <a:pt x="8218043" y="12979"/>
                </a:lnTo>
                <a:lnTo>
                  <a:pt x="8218043" y="0"/>
                </a:lnTo>
                <a:lnTo>
                  <a:pt x="0" y="0"/>
                </a:lnTo>
                <a:lnTo>
                  <a:pt x="0" y="9093"/>
                </a:lnTo>
                <a:lnTo>
                  <a:pt x="0" y="12979"/>
                </a:lnTo>
                <a:lnTo>
                  <a:pt x="0" y="5835688"/>
                </a:lnTo>
                <a:lnTo>
                  <a:pt x="0" y="5844781"/>
                </a:lnTo>
                <a:lnTo>
                  <a:pt x="0" y="5848680"/>
                </a:lnTo>
                <a:lnTo>
                  <a:pt x="8231022" y="5848680"/>
                </a:lnTo>
                <a:lnTo>
                  <a:pt x="8231022" y="9093"/>
                </a:lnTo>
                <a:lnTo>
                  <a:pt x="8231022" y="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64920" y="4489538"/>
            <a:ext cx="1334414" cy="186160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20910" y="4642437"/>
            <a:ext cx="1927080" cy="170870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78872" y="4842852"/>
            <a:ext cx="1904098" cy="150829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87713" y="3829943"/>
            <a:ext cx="1432229" cy="252119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9376" y="4571344"/>
            <a:ext cx="1932565" cy="177979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89940" y="733285"/>
            <a:ext cx="588975" cy="561785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174268" y="2649092"/>
            <a:ext cx="1525053" cy="199817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430265" y="2823895"/>
            <a:ext cx="1939047" cy="2023783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688219" y="3024306"/>
            <a:ext cx="1937080" cy="202356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18489" y="2750604"/>
            <a:ext cx="1937308" cy="202576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269883" y="798309"/>
            <a:ext cx="1486203" cy="3170232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983602" y="808647"/>
            <a:ext cx="1715719" cy="2020087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5239600" y="1005345"/>
            <a:ext cx="1939046" cy="2023793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3497567" y="1205763"/>
            <a:ext cx="1937080" cy="2023564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27837" y="932057"/>
            <a:ext cx="1937080" cy="2023563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3433856" y="529132"/>
            <a:ext cx="5265478" cy="881646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3085058" y="6351142"/>
            <a:ext cx="5419521" cy="9055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8699322" y="5714542"/>
            <a:ext cx="4343" cy="613956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85609" y="524598"/>
            <a:ext cx="8218055" cy="5835599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85609" y="524598"/>
            <a:ext cx="492328" cy="645312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967018" y="0"/>
            <a:ext cx="4979626" cy="1074851"/>
          </a:xfrm>
          <a:prstGeom prst="rect">
            <a:avLst/>
          </a:prstGeom>
        </p:spPr>
      </p:pic>
      <p:sp>
        <p:nvSpPr>
          <p:cNvPr id="28" name="Prostokąt 27">
            <a:extLst>
              <a:ext uri="{FF2B5EF4-FFF2-40B4-BE49-F238E27FC236}">
                <a16:creationId xmlns:a16="http://schemas.microsoft.com/office/drawing/2014/main" id="{7B70856F-AF0B-445E-8018-6F507A94C1A7}"/>
              </a:ext>
            </a:extLst>
          </p:cNvPr>
          <p:cNvSpPr/>
          <p:nvPr/>
        </p:nvSpPr>
        <p:spPr>
          <a:xfrm>
            <a:off x="1677547" y="2487968"/>
            <a:ext cx="57889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WYNIKI ANKIET UCZESTNIKÓW</a:t>
            </a:r>
            <a:br>
              <a:rPr lang="pl-PL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1" name="Obraz 30">
            <a:extLst>
              <a:ext uri="{FF2B5EF4-FFF2-40B4-BE49-F238E27FC236}">
                <a16:creationId xmlns:a16="http://schemas.microsoft.com/office/drawing/2014/main" id="{CA5354B0-0DBD-420F-8665-DD380349A0F8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t="94274"/>
          <a:stretch/>
        </p:blipFill>
        <p:spPr>
          <a:xfrm>
            <a:off x="665226" y="3795388"/>
            <a:ext cx="7813548" cy="18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16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177360E6-7EEB-4623-BC00-6A676593E8B5}"/>
              </a:ext>
            </a:extLst>
          </p:cNvPr>
          <p:cNvSpPr/>
          <p:nvPr/>
        </p:nvSpPr>
        <p:spPr>
          <a:xfrm>
            <a:off x="1371600" y="1676400"/>
            <a:ext cx="777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Spełnienie oczekiwań uczestnika: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EWALUACJA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9" name="Wykres 8">
            <a:extLst>
              <a:ext uri="{FF2B5EF4-FFF2-40B4-BE49-F238E27FC236}">
                <a16:creationId xmlns:a16="http://schemas.microsoft.com/office/drawing/2014/main" id="{6D5F89DD-C374-47F1-A6DA-757F23F23A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8859835"/>
              </p:ext>
            </p:extLst>
          </p:nvPr>
        </p:nvGraphicFramePr>
        <p:xfrm>
          <a:off x="0" y="2362200"/>
          <a:ext cx="9144000" cy="3561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Prostokąt 5">
            <a:extLst>
              <a:ext uri="{FF2B5EF4-FFF2-40B4-BE49-F238E27FC236}">
                <a16:creationId xmlns:a16="http://schemas.microsoft.com/office/drawing/2014/main" id="{6186ACE4-93E4-43B8-86F5-060EDFA79474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C836D8ED-3EB6-4C2D-BB57-C7410C08C6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05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177360E6-7EEB-4623-BC00-6A676593E8B5}"/>
              </a:ext>
            </a:extLst>
          </p:cNvPr>
          <p:cNvSpPr/>
          <p:nvPr/>
        </p:nvSpPr>
        <p:spPr>
          <a:xfrm>
            <a:off x="1371600" y="1676400"/>
            <a:ext cx="77724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Najczęściej wymieniane postulaty Uczestników: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przepisy (interpretacja) </a:t>
            </a:r>
            <a:r>
              <a:rPr lang="pl-PL" sz="2000" dirty="0" err="1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PoRD</a:t>
            </a: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PTB, WT znaków…,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czasowa organizacja ruchu – szczegóły projektowe,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sygnalizacja świetlna – szczegóły projektowe,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drogi dla pieszych, rowerzystów (w tym ord i brd),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zajęcie pasa drogowego,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dalsze poszerzanie wiedzy BRD…</a:t>
            </a:r>
          </a:p>
          <a:p>
            <a:pPr lvl="0">
              <a:spcAft>
                <a:spcPts val="600"/>
              </a:spcAft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oraz</a:t>
            </a:r>
          </a:p>
          <a:p>
            <a:pPr lvl="0">
              <a:spcAft>
                <a:spcPts val="600"/>
              </a:spcAft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więcej zajęć praktycznych na </a:t>
            </a:r>
            <a:r>
              <a:rPr lang="pl-PL" sz="2000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rzeczywistych przykładach</a:t>
            </a: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OCZEKIWANIA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Grafika 2" descr="Rolka dyplomu z wypełnieniem pełnym">
            <a:extLst>
              <a:ext uri="{FF2B5EF4-FFF2-40B4-BE49-F238E27FC236}">
                <a16:creationId xmlns:a16="http://schemas.microsoft.com/office/drawing/2014/main" id="{D5E055F6-7E5A-4D48-81DE-906FB50AE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2126" y="5432394"/>
            <a:ext cx="914400" cy="914400"/>
          </a:xfrm>
          <a:prstGeom prst="rect">
            <a:avLst/>
          </a:prstGeom>
        </p:spPr>
      </p:pic>
      <p:pic>
        <p:nvPicPr>
          <p:cNvPr id="7" name="Grafika 6" descr="Klasa kontur">
            <a:extLst>
              <a:ext uri="{FF2B5EF4-FFF2-40B4-BE49-F238E27FC236}">
                <a16:creationId xmlns:a16="http://schemas.microsoft.com/office/drawing/2014/main" id="{3C8A88FE-E86B-4872-8EB3-ACBEC7EBC3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2126" y="4202097"/>
            <a:ext cx="914400" cy="914400"/>
          </a:xfrm>
          <a:prstGeom prst="rect">
            <a:avLst/>
          </a:prstGeom>
        </p:spPr>
      </p:pic>
      <p:pic>
        <p:nvPicPr>
          <p:cNvPr id="10" name="Grafika 9" descr="Żarówka i koło zębate z wypełnieniem pełnym">
            <a:extLst>
              <a:ext uri="{FF2B5EF4-FFF2-40B4-BE49-F238E27FC236}">
                <a16:creationId xmlns:a16="http://schemas.microsoft.com/office/drawing/2014/main" id="{2BE1868B-BC51-4E5B-ACB8-8A9A492C3E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2126" y="2971800"/>
            <a:ext cx="914400" cy="914400"/>
          </a:xfrm>
          <a:prstGeom prst="rect">
            <a:avLst/>
          </a:prstGeom>
        </p:spPr>
      </p:pic>
      <p:pic>
        <p:nvPicPr>
          <p:cNvPr id="12" name="Grafika 11" descr="Myśl z wypełnieniem pełnym">
            <a:extLst>
              <a:ext uri="{FF2B5EF4-FFF2-40B4-BE49-F238E27FC236}">
                <a16:creationId xmlns:a16="http://schemas.microsoft.com/office/drawing/2014/main" id="{8B6A3C81-5E55-4FD3-A748-FAF10D8BD1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44777" y="1741503"/>
            <a:ext cx="914400" cy="914400"/>
          </a:xfrm>
          <a:prstGeom prst="rect">
            <a:avLst/>
          </a:prstGeom>
        </p:spPr>
      </p:pic>
      <p:sp>
        <p:nvSpPr>
          <p:cNvPr id="13" name="Prostokąt: zaokrąglone rogi 12">
            <a:extLst>
              <a:ext uri="{FF2B5EF4-FFF2-40B4-BE49-F238E27FC236}">
                <a16:creationId xmlns:a16="http://schemas.microsoft.com/office/drawing/2014/main" id="{FD08064D-3907-442A-AC42-4AC8582DF6FC}"/>
              </a:ext>
            </a:extLst>
          </p:cNvPr>
          <p:cNvSpPr/>
          <p:nvPr/>
        </p:nvSpPr>
        <p:spPr>
          <a:xfrm>
            <a:off x="1524000" y="5383197"/>
            <a:ext cx="5638800" cy="1012794"/>
          </a:xfrm>
          <a:prstGeom prst="roundRect">
            <a:avLst/>
          </a:prstGeom>
          <a:solidFill>
            <a:srgbClr val="1B3E92"/>
          </a:solidFill>
          <a:ln w="762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OCZEKIWANIA „WYKŁADOWCÓW”</a:t>
            </a:r>
          </a:p>
          <a:p>
            <a:pPr algn="ctr"/>
            <a:r>
              <a:rPr lang="pl-PL" dirty="0"/>
              <a:t>- cykliczne szkolenia dla Organów Zarządzających Ruchem oraz Wydziałów Ruchu Drogowego Policji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C12E3347-84B2-4203-8CC1-41867FB792C4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ECAF80C1-9587-47F1-BC91-054FDC5FAE5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7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rostokąt 26">
            <a:extLst>
              <a:ext uri="{FF2B5EF4-FFF2-40B4-BE49-F238E27FC236}">
                <a16:creationId xmlns:a16="http://schemas.microsoft.com/office/drawing/2014/main" id="{8402BFA6-E366-47D8-9336-022234CD5112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object 3"/>
          <p:cNvSpPr/>
          <p:nvPr/>
        </p:nvSpPr>
        <p:spPr>
          <a:xfrm>
            <a:off x="485617" y="524605"/>
            <a:ext cx="8218170" cy="5835650"/>
          </a:xfrm>
          <a:custGeom>
            <a:avLst/>
            <a:gdLst/>
            <a:ahLst/>
            <a:cxnLst/>
            <a:rect l="l" t="t" r="r" b="b"/>
            <a:pathLst>
              <a:path w="8218170" h="5835650">
                <a:moveTo>
                  <a:pt x="8218039" y="5835601"/>
                </a:moveTo>
                <a:lnTo>
                  <a:pt x="0" y="5835601"/>
                </a:lnTo>
                <a:lnTo>
                  <a:pt x="0" y="0"/>
                </a:lnTo>
                <a:lnTo>
                  <a:pt x="8218039" y="0"/>
                </a:lnTo>
                <a:lnTo>
                  <a:pt x="8218039" y="5835601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1279" y="516064"/>
            <a:ext cx="8231505" cy="5848985"/>
          </a:xfrm>
          <a:custGeom>
            <a:avLst/>
            <a:gdLst/>
            <a:ahLst/>
            <a:cxnLst/>
            <a:rect l="l" t="t" r="r" b="b"/>
            <a:pathLst>
              <a:path w="8231505" h="5848985">
                <a:moveTo>
                  <a:pt x="8231022" y="0"/>
                </a:moveTo>
                <a:lnTo>
                  <a:pt x="8218043" y="0"/>
                </a:lnTo>
                <a:lnTo>
                  <a:pt x="8218043" y="12979"/>
                </a:lnTo>
                <a:lnTo>
                  <a:pt x="8218043" y="5812307"/>
                </a:lnTo>
                <a:lnTo>
                  <a:pt x="8218043" y="5835091"/>
                </a:lnTo>
                <a:lnTo>
                  <a:pt x="8023301" y="5835091"/>
                </a:lnTo>
                <a:lnTo>
                  <a:pt x="8019872" y="5835688"/>
                </a:lnTo>
                <a:lnTo>
                  <a:pt x="8661" y="5835688"/>
                </a:lnTo>
                <a:lnTo>
                  <a:pt x="8661" y="12979"/>
                </a:lnTo>
                <a:lnTo>
                  <a:pt x="8218043" y="12979"/>
                </a:lnTo>
                <a:lnTo>
                  <a:pt x="8218043" y="0"/>
                </a:lnTo>
                <a:lnTo>
                  <a:pt x="0" y="0"/>
                </a:lnTo>
                <a:lnTo>
                  <a:pt x="0" y="9093"/>
                </a:lnTo>
                <a:lnTo>
                  <a:pt x="0" y="12979"/>
                </a:lnTo>
                <a:lnTo>
                  <a:pt x="0" y="5835688"/>
                </a:lnTo>
                <a:lnTo>
                  <a:pt x="0" y="5844781"/>
                </a:lnTo>
                <a:lnTo>
                  <a:pt x="0" y="5848680"/>
                </a:lnTo>
                <a:lnTo>
                  <a:pt x="8231022" y="5848680"/>
                </a:lnTo>
                <a:lnTo>
                  <a:pt x="8231022" y="9093"/>
                </a:lnTo>
                <a:lnTo>
                  <a:pt x="8231022" y="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64920" y="4489538"/>
            <a:ext cx="1334414" cy="186160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20910" y="4642437"/>
            <a:ext cx="1927080" cy="170870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78872" y="4842852"/>
            <a:ext cx="1904098" cy="150829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87713" y="3829943"/>
            <a:ext cx="1432229" cy="252119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9376" y="4571344"/>
            <a:ext cx="1932565" cy="177979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89940" y="733285"/>
            <a:ext cx="588975" cy="561785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174268" y="2649092"/>
            <a:ext cx="1525053" cy="199817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430265" y="2823895"/>
            <a:ext cx="1939047" cy="2023783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688219" y="3024306"/>
            <a:ext cx="1937080" cy="202356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18489" y="2750604"/>
            <a:ext cx="1937308" cy="202576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269883" y="798309"/>
            <a:ext cx="1486203" cy="3170232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983602" y="808647"/>
            <a:ext cx="1715719" cy="2020087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5239600" y="1005345"/>
            <a:ext cx="1939046" cy="2023793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3497567" y="1205763"/>
            <a:ext cx="1937080" cy="2023564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27837" y="932057"/>
            <a:ext cx="1937080" cy="2023563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3433856" y="529132"/>
            <a:ext cx="5265478" cy="881646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3085058" y="6351142"/>
            <a:ext cx="5419521" cy="9055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8699322" y="5714542"/>
            <a:ext cx="4343" cy="613956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85609" y="524598"/>
            <a:ext cx="8218055" cy="5835599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85609" y="524598"/>
            <a:ext cx="492328" cy="645312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967018" y="0"/>
            <a:ext cx="4979626" cy="1074851"/>
          </a:xfrm>
          <a:prstGeom prst="rect">
            <a:avLst/>
          </a:prstGeom>
        </p:spPr>
      </p:pic>
      <p:sp>
        <p:nvSpPr>
          <p:cNvPr id="28" name="Prostokąt 27">
            <a:extLst>
              <a:ext uri="{FF2B5EF4-FFF2-40B4-BE49-F238E27FC236}">
                <a16:creationId xmlns:a16="http://schemas.microsoft.com/office/drawing/2014/main" id="{7B70856F-AF0B-445E-8018-6F507A94C1A7}"/>
              </a:ext>
            </a:extLst>
          </p:cNvPr>
          <p:cNvSpPr/>
          <p:nvPr/>
        </p:nvSpPr>
        <p:spPr>
          <a:xfrm>
            <a:off x="1677547" y="2487968"/>
            <a:ext cx="57889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CELE STAWIANE NA PRZYSZŁOŚĆ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1" name="Obraz 30">
            <a:extLst>
              <a:ext uri="{FF2B5EF4-FFF2-40B4-BE49-F238E27FC236}">
                <a16:creationId xmlns:a16="http://schemas.microsoft.com/office/drawing/2014/main" id="{CA5354B0-0DBD-420F-8665-DD380349A0F8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t="94274"/>
          <a:stretch/>
        </p:blipFill>
        <p:spPr>
          <a:xfrm>
            <a:off x="665226" y="3795388"/>
            <a:ext cx="7813548" cy="18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77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CELE NA PRZYSZŁOŚĆ…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7BD3CB38-4B6E-4949-A5EB-8DC7F4BB5981}"/>
              </a:ext>
            </a:extLst>
          </p:cNvPr>
          <p:cNvSpPr/>
          <p:nvPr/>
        </p:nvSpPr>
        <p:spPr>
          <a:xfrm>
            <a:off x="990600" y="1676400"/>
            <a:ext cx="815340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PROCEDURA</a:t>
            </a: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weryfikacji projektów ORD pod względem: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Przepisów </a:t>
            </a:r>
            <a:r>
              <a:rPr lang="pl-PL" sz="2000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Prawa o ruchu drogowym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Sprawności ruchowej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Bezpieczeństwa ruchu względem obszaru analizy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ROLA</a:t>
            </a: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Audytora BRD: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planowaniu inwestycji </a:t>
            </a:r>
            <a:r>
              <a:rPr lang="pl-PL" sz="1600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wobec zagospodarowania przestrzennego</a:t>
            </a:r>
            <a:r>
              <a:rPr lang="pl-PL" sz="16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projekcie </a:t>
            </a:r>
            <a:r>
              <a:rPr lang="pl-PL" sz="1600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drogowym i organizacji ruchu</a:t>
            </a:r>
            <a:r>
              <a:rPr lang="pl-PL" sz="16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stanu istniejącego (eksploatacji) </a:t>
            </a:r>
            <a:r>
              <a:rPr lang="pl-PL" sz="1600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 uwzględnieniem zachowań </a:t>
            </a:r>
            <a:r>
              <a:rPr lang="pl-PL" sz="1600" u="sng" dirty="0" err="1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trp</a:t>
            </a:r>
            <a:r>
              <a:rPr lang="pl-PL" sz="1600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r>
              <a:rPr lang="pl-PL" sz="16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 może powinniśmy wymagać: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konieczności przedkładania opinii </a:t>
            </a:r>
            <a:r>
              <a:rPr lang="pl-PL" sz="1600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niezależnego</a:t>
            </a:r>
            <a:r>
              <a:rPr lang="pl-PL" sz="16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Audytora BRD do projektów organizacji ruchu, wraz z opinią Policji i Zarządu drogi?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uprawnień Projektantów organizacji ruchu drogowego (egzamin ze znajomości przepisów </a:t>
            </a:r>
            <a:r>
              <a:rPr lang="pl-PL" sz="1600" dirty="0" err="1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PoRD</a:t>
            </a:r>
            <a:r>
              <a:rPr lang="pl-PL" sz="16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war. techn. znaków…)?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A6B3E02-82AF-47BB-84FD-7BCEB01D966A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2BCA7113-3BC2-4375-8608-41BDCBDAE4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71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0" y="1389992"/>
            <a:ext cx="2857880" cy="1215204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 indent="2540">
              <a:lnSpc>
                <a:spcPct val="84700"/>
              </a:lnSpc>
              <a:spcBef>
                <a:spcPts val="500"/>
              </a:spcBef>
            </a:pPr>
            <a:r>
              <a:rPr lang="pl-PL" sz="2200" b="0" spc="-160" dirty="0">
                <a:latin typeface="Tahoma"/>
                <a:cs typeface="Tahoma"/>
              </a:rPr>
              <a:t>STOWARZYSZENIE</a:t>
            </a:r>
            <a:br>
              <a:rPr lang="pl-PL" sz="2200" b="0" spc="-160" dirty="0">
                <a:latin typeface="Tahoma"/>
                <a:cs typeface="Tahoma"/>
              </a:rPr>
            </a:br>
            <a:r>
              <a:rPr lang="pl-PL" sz="2200" spc="-160" dirty="0">
                <a:latin typeface="Tahoma"/>
                <a:cs typeface="Tahoma"/>
              </a:rPr>
              <a:t>FORUM AUDYTORÓW</a:t>
            </a:r>
            <a:br>
              <a:rPr lang="pl-PL" sz="2200" spc="-160" dirty="0">
                <a:latin typeface="Tahoma"/>
                <a:cs typeface="Tahoma"/>
              </a:rPr>
            </a:br>
            <a:r>
              <a:rPr lang="pl-PL" sz="2200" spc="-160" dirty="0">
                <a:latin typeface="Tahoma"/>
                <a:cs typeface="Tahoma"/>
              </a:rPr>
              <a:t>BEZPIECZEŃSTWA RUCHU DROGOWEGO</a:t>
            </a:r>
            <a:endParaRPr sz="2200" dirty="0">
              <a:latin typeface="Tahoma"/>
              <a:cs typeface="Tahoma"/>
            </a:endParaRPr>
          </a:p>
        </p:txBody>
      </p:sp>
      <p:grpSp>
        <p:nvGrpSpPr>
          <p:cNvPr id="12" name="Grupa 11">
            <a:extLst>
              <a:ext uri="{FF2B5EF4-FFF2-40B4-BE49-F238E27FC236}">
                <a16:creationId xmlns:a16="http://schemas.microsoft.com/office/drawing/2014/main" id="{7FB29CC0-2A7A-48A3-90CC-7572F7C3CDCE}"/>
              </a:ext>
            </a:extLst>
          </p:cNvPr>
          <p:cNvGrpSpPr/>
          <p:nvPr/>
        </p:nvGrpSpPr>
        <p:grpSpPr>
          <a:xfrm>
            <a:off x="2110357" y="5117942"/>
            <a:ext cx="6515355" cy="821297"/>
            <a:chOff x="2110357" y="5117942"/>
            <a:chExt cx="6515355" cy="821297"/>
          </a:xfrm>
        </p:grpSpPr>
        <p:sp>
          <p:nvSpPr>
            <p:cNvPr id="3" name="object 3"/>
            <p:cNvSpPr txBox="1"/>
            <p:nvPr/>
          </p:nvSpPr>
          <p:spPr>
            <a:xfrm>
              <a:off x="2110358" y="5117942"/>
              <a:ext cx="5021961" cy="34458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8415" marR="5080" indent="-6350">
                <a:lnSpc>
                  <a:spcPct val="126699"/>
                </a:lnSpc>
                <a:spcBef>
                  <a:spcPts val="100"/>
                </a:spcBef>
              </a:pPr>
              <a:r>
                <a:rPr lang="pl-PL" sz="900" spc="20" dirty="0">
                  <a:solidFill>
                    <a:srgbClr val="134093"/>
                  </a:solidFill>
                  <a:latin typeface="Verdana"/>
                  <a:cs typeface="Verdana"/>
                </a:rPr>
                <a:t>Politechnika Bydgoska, Wydział Budownictwa, Architektury i Inżynierii Środowiska Katedra Inżynierii Drogowej, Transportu i Geotechniki</a:t>
              </a:r>
            </a:p>
          </p:txBody>
        </p:sp>
        <p:sp>
          <p:nvSpPr>
            <p:cNvPr id="4" name="object 4"/>
            <p:cNvSpPr txBox="1"/>
            <p:nvPr/>
          </p:nvSpPr>
          <p:spPr>
            <a:xfrm>
              <a:off x="2110357" y="5511858"/>
              <a:ext cx="3610357" cy="414857"/>
            </a:xfrm>
            <a:prstGeom prst="rect">
              <a:avLst/>
            </a:prstGeom>
          </p:spPr>
          <p:txBody>
            <a:bodyPr vert="horz" wrap="square" lIns="0" tIns="37465" rIns="0" bIns="0" rtlCol="0">
              <a:spAutoFit/>
            </a:bodyPr>
            <a:lstStyle/>
            <a:p>
              <a:pPr marL="27940">
                <a:lnSpc>
                  <a:spcPct val="100000"/>
                </a:lnSpc>
                <a:spcBef>
                  <a:spcPts val="295"/>
                </a:spcBef>
              </a:pPr>
              <a:r>
                <a:rPr sz="900" b="1" spc="95" dirty="0">
                  <a:solidFill>
                    <a:srgbClr val="134093"/>
                  </a:solidFill>
                  <a:latin typeface="Verdana"/>
                  <a:cs typeface="Verdana"/>
                </a:rPr>
                <a:t>@</a:t>
              </a:r>
              <a:r>
                <a:rPr sz="900" spc="165" dirty="0">
                  <a:solidFill>
                    <a:srgbClr val="134093"/>
                  </a:solidFill>
                  <a:latin typeface="Verdana"/>
                  <a:cs typeface="Verdana"/>
                </a:rPr>
                <a:t> </a:t>
              </a:r>
              <a:r>
                <a:rPr lang="pl-PL" sz="900" spc="-25" dirty="0">
                  <a:solidFill>
                    <a:srgbClr val="6F6B6B"/>
                  </a:solidFill>
                  <a:latin typeface="Verdana"/>
                  <a:cs typeface="Verdana"/>
                </a:rPr>
                <a:t>damian.iwanowicz@pbs.edu.pl</a:t>
              </a:r>
              <a:r>
                <a:rPr lang="pl-PL" sz="300" spc="-25" dirty="0">
                  <a:solidFill>
                    <a:srgbClr val="6F6B6B"/>
                  </a:solidFill>
                  <a:latin typeface="Verdana"/>
                  <a:cs typeface="Verdana"/>
                </a:rPr>
                <a:t>  </a:t>
              </a:r>
              <a:r>
                <a:rPr lang="pl-PL" sz="900" spc="-25" dirty="0">
                  <a:solidFill>
                    <a:srgbClr val="6F6B6B"/>
                  </a:solidFill>
                  <a:latin typeface="Verdana"/>
                  <a:cs typeface="Verdana"/>
                </a:rPr>
                <a:t> iwanracing@gmail.com</a:t>
              </a:r>
              <a:endParaRPr sz="900" dirty="0">
                <a:latin typeface="Verdana"/>
                <a:cs typeface="Verdana"/>
              </a:endParaRPr>
            </a:p>
            <a:p>
              <a:pPr marL="12700">
                <a:lnSpc>
                  <a:spcPct val="100000"/>
                </a:lnSpc>
                <a:spcBef>
                  <a:spcPts val="280"/>
                </a:spcBef>
              </a:pPr>
              <a:r>
                <a:rPr lang="pl-PL" sz="1300" spc="-200" dirty="0" err="1">
                  <a:solidFill>
                    <a:srgbClr val="134093"/>
                  </a:solidFill>
                  <a:latin typeface="Lucida Sans Unicode"/>
                  <a:cs typeface="Lucida Sans Unicode"/>
                </a:rPr>
                <a:t>tel</a:t>
              </a:r>
              <a:r>
                <a:rPr lang="pl-PL" sz="1300" spc="-200" dirty="0">
                  <a:solidFill>
                    <a:srgbClr val="134093"/>
                  </a:solidFill>
                  <a:latin typeface="Lucida Sans Unicode"/>
                  <a:cs typeface="Lucida Sans Unicode"/>
                </a:rPr>
                <a:t>  </a:t>
              </a:r>
              <a:r>
                <a:rPr lang="pl-PL" sz="900" spc="-55" dirty="0">
                  <a:solidFill>
                    <a:srgbClr val="6F6B6B"/>
                  </a:solidFill>
                  <a:latin typeface="Verdana"/>
                  <a:cs typeface="Lucida Sans Unicode"/>
                </a:rPr>
                <a:t>(52) 340-84-47</a:t>
              </a:r>
              <a:endParaRPr sz="900" dirty="0">
                <a:latin typeface="Verdana"/>
                <a:cs typeface="Verdana"/>
              </a:endParaRPr>
            </a:p>
          </p:txBody>
        </p:sp>
        <p:sp>
          <p:nvSpPr>
            <p:cNvPr id="5" name="object 5"/>
            <p:cNvSpPr txBox="1"/>
            <p:nvPr/>
          </p:nvSpPr>
          <p:spPr>
            <a:xfrm>
              <a:off x="4042790" y="5536565"/>
              <a:ext cx="1225550" cy="402674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75"/>
                </a:spcBef>
              </a:pPr>
              <a:endParaRPr lang="pl-PL" sz="900" spc="375" dirty="0">
                <a:solidFill>
                  <a:srgbClr val="134093"/>
                </a:solidFill>
                <a:latin typeface="Verdana"/>
                <a:cs typeface="Verdana"/>
              </a:endParaRPr>
            </a:p>
            <a:p>
              <a:pPr marL="12700">
                <a:lnSpc>
                  <a:spcPct val="100000"/>
                </a:lnSpc>
                <a:spcBef>
                  <a:spcPts val="675"/>
                </a:spcBef>
              </a:pPr>
              <a:r>
                <a:rPr lang="pl-PL" sz="1050" spc="-200" dirty="0">
                  <a:solidFill>
                    <a:srgbClr val="134093"/>
                  </a:solidFill>
                  <a:latin typeface="Lucida Sans Unicode"/>
                  <a:cs typeface="Lucida Sans Unicode"/>
                </a:rPr>
                <a:t>kom    </a:t>
              </a:r>
              <a:r>
                <a:rPr lang="pl-PL" sz="900" spc="-55" dirty="0">
                  <a:solidFill>
                    <a:srgbClr val="6F6B6B"/>
                  </a:solidFill>
                  <a:latin typeface="Verdana"/>
                  <a:cs typeface="Verdana"/>
                </a:rPr>
                <a:t>502-739-067</a:t>
              </a:r>
              <a:endParaRPr sz="900" dirty="0">
                <a:latin typeface="Verdana"/>
                <a:cs typeface="Verdana"/>
              </a:endParaRPr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5735827" y="5433314"/>
              <a:ext cx="2889885" cy="274434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pl-PL" sz="1700" spc="-370" dirty="0">
                  <a:solidFill>
                    <a:srgbClr val="134093"/>
                  </a:solidFill>
                  <a:latin typeface="Lucida Sans Unicode"/>
                  <a:cs typeface="Lucida Sans Unicode"/>
                </a:rPr>
                <a:t>S</a:t>
              </a:r>
              <a:r>
                <a:rPr sz="1700" spc="10" dirty="0">
                  <a:solidFill>
                    <a:srgbClr val="134093"/>
                  </a:solidFill>
                  <a:latin typeface="Lucida Sans Unicode"/>
                  <a:cs typeface="Lucida Sans Unicode"/>
                </a:rPr>
                <a:t> </a:t>
              </a:r>
              <a:r>
                <a:rPr lang="pl-PL" sz="1700" spc="10" dirty="0">
                  <a:solidFill>
                    <a:srgbClr val="134093"/>
                  </a:solidFill>
                  <a:latin typeface="Lucida Sans Unicode"/>
                  <a:cs typeface="Lucida Sans Unicode"/>
                </a:rPr>
                <a:t>   </a:t>
              </a:r>
              <a:r>
                <a:rPr lang="pl-PL" sz="900" spc="-30" dirty="0">
                  <a:solidFill>
                    <a:srgbClr val="6F6B6B"/>
                  </a:solidFill>
                  <a:latin typeface="Verdana"/>
                  <a:cs typeface="Verdana"/>
                </a:rPr>
                <a:t>szkolenia i projekty sygnalizacji świetlnej</a:t>
              </a:r>
              <a:endParaRPr sz="900" dirty="0">
                <a:latin typeface="Verdana"/>
                <a:cs typeface="Verdana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5720715" y="5760211"/>
              <a:ext cx="2889885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pl-PL" sz="900" spc="-55" dirty="0">
                  <a:solidFill>
                    <a:srgbClr val="134093"/>
                  </a:solidFill>
                  <a:latin typeface="Verdana"/>
                  <a:cs typeface="Verdana"/>
                </a:rPr>
                <a:t>BRD</a:t>
              </a:r>
              <a:r>
                <a:rPr sz="900" spc="35" dirty="0">
                  <a:solidFill>
                    <a:srgbClr val="134093"/>
                  </a:solidFill>
                  <a:latin typeface="Verdana"/>
                  <a:cs typeface="Verdana"/>
                </a:rPr>
                <a:t> </a:t>
              </a:r>
              <a:r>
                <a:rPr lang="pl-PL" sz="900" spc="35" dirty="0">
                  <a:solidFill>
                    <a:srgbClr val="134093"/>
                  </a:solidFill>
                  <a:latin typeface="Verdana"/>
                  <a:cs typeface="Verdana"/>
                </a:rPr>
                <a:t>  </a:t>
              </a:r>
              <a:r>
                <a:rPr lang="pl-PL" sz="900" spc="-25" dirty="0">
                  <a:solidFill>
                    <a:srgbClr val="6F6B6B"/>
                  </a:solidFill>
                  <a:latin typeface="Verdana"/>
                  <a:cs typeface="Verdana"/>
                </a:rPr>
                <a:t>audytor bezpieczeństwa ruchu drogowego</a:t>
              </a:r>
              <a:endParaRPr sz="900" dirty="0">
                <a:latin typeface="Verdana"/>
                <a:cs typeface="Verdana"/>
              </a:endParaRPr>
            </a:p>
          </p:txBody>
        </p:sp>
      </p:grpSp>
      <p:sp>
        <p:nvSpPr>
          <p:cNvPr id="8" name="Prostokąt 7">
            <a:extLst>
              <a:ext uri="{FF2B5EF4-FFF2-40B4-BE49-F238E27FC236}">
                <a16:creationId xmlns:a16="http://schemas.microsoft.com/office/drawing/2014/main" id="{A4DE1F6C-669C-4B36-B05A-639BF2BC192B}"/>
              </a:ext>
            </a:extLst>
          </p:cNvPr>
          <p:cNvSpPr/>
          <p:nvPr/>
        </p:nvSpPr>
        <p:spPr>
          <a:xfrm>
            <a:off x="1677547" y="3073788"/>
            <a:ext cx="57889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DZIĘKUJĘ ZA UWAGĘ</a:t>
            </a:r>
            <a:endParaRPr lang="pl-PL" sz="3200" dirty="0">
              <a:solidFill>
                <a:srgbClr val="1B3E9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8A53FBD1-3BDE-4CE9-8AF1-AF353022E6D6}"/>
              </a:ext>
            </a:extLst>
          </p:cNvPr>
          <p:cNvSpPr txBox="1"/>
          <p:nvPr/>
        </p:nvSpPr>
        <p:spPr>
          <a:xfrm>
            <a:off x="3523861" y="4564941"/>
            <a:ext cx="2096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 b="1" i="1" dirty="0">
                <a:solidFill>
                  <a:srgbClr val="1B3E92"/>
                </a:solidFill>
              </a:rPr>
              <a:t>dr inż. Damian Iwanowicz</a:t>
            </a:r>
            <a:endParaRPr lang="pl-PL" sz="1400" i="1" dirty="0">
              <a:solidFill>
                <a:srgbClr val="1B3E92"/>
              </a:solidFill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DEBCE9A8-F413-4B56-9E4F-D92F12C1A6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854046"/>
            <a:ext cx="3112578" cy="25175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litter dir="u"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177360E6-7EEB-4623-BC00-6A676593E8B5}"/>
              </a:ext>
            </a:extLst>
          </p:cNvPr>
          <p:cNvSpPr/>
          <p:nvPr/>
        </p:nvSpPr>
        <p:spPr>
          <a:xfrm>
            <a:off x="533400" y="1905000"/>
            <a:ext cx="7924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2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Wzrost świadomości kadry </a:t>
            </a:r>
            <a:br>
              <a:rPr lang="pl-PL" sz="2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2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uczestniczącej w procedurach opracowania, opiniowania i zatwierdzania do realizacji projektów organizacji ruchu </a:t>
            </a:r>
            <a:br>
              <a:rPr lang="pl-PL" sz="2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2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w konsekwencji </a:t>
            </a:r>
            <a:br>
              <a:rPr lang="pl-PL" sz="2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2400" b="1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podniesienie jakości realizacji zadań</a:t>
            </a:r>
            <a:r>
              <a:rPr lang="pl-PL" sz="2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br>
              <a:rPr lang="pl-PL" sz="2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2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 zakresu zarządzania ruchem drogowym </a:t>
            </a:r>
            <a:br>
              <a:rPr lang="pl-PL" sz="2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2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pl-PL" sz="2400" b="1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poziomu bezpieczeństwa </a:t>
            </a:r>
            <a:br>
              <a:rPr lang="pl-PL" sz="2400" b="1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2400" b="1" u="sng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uczestników tego ruchu</a:t>
            </a:r>
            <a:endParaRPr lang="pl-PL" sz="2400" b="1" dirty="0">
              <a:solidFill>
                <a:srgbClr val="1B3E9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CEL SZCZEGÓŁOWY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" name="Grafika 8" descr="Strzał w dziesiątkę z wypełnieniem pełnym">
            <a:extLst>
              <a:ext uri="{FF2B5EF4-FFF2-40B4-BE49-F238E27FC236}">
                <a16:creationId xmlns:a16="http://schemas.microsoft.com/office/drawing/2014/main" id="{65E18959-33AB-4EA5-B3BE-504A0F08D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5715000"/>
            <a:ext cx="914400" cy="914400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0DD01CD3-81B6-4D54-920E-DC7FF281CF52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FA68A007-CC8A-4DC3-B15E-FD6E45FE6E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69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rostokąt 48">
            <a:extLst>
              <a:ext uri="{FF2B5EF4-FFF2-40B4-BE49-F238E27FC236}">
                <a16:creationId xmlns:a16="http://schemas.microsoft.com/office/drawing/2014/main" id="{42B4B252-50BC-434A-86B5-D402B94D3616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REALIZACJA …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6" name="Grupa 5">
            <a:extLst>
              <a:ext uri="{FF2B5EF4-FFF2-40B4-BE49-F238E27FC236}">
                <a16:creationId xmlns:a16="http://schemas.microsoft.com/office/drawing/2014/main" id="{1B8E7620-2BC1-4053-9092-A70CA6F06152}"/>
              </a:ext>
            </a:extLst>
          </p:cNvPr>
          <p:cNvGrpSpPr/>
          <p:nvPr/>
        </p:nvGrpSpPr>
        <p:grpSpPr>
          <a:xfrm>
            <a:off x="274242" y="3502316"/>
            <a:ext cx="1277982" cy="1277984"/>
            <a:chOff x="7575246" y="1932603"/>
            <a:chExt cx="1751634" cy="17516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BDC87310-CFED-4A0C-B165-9741013BB305}"/>
                </a:ext>
              </a:extLst>
            </p:cNvPr>
            <p:cNvSpPr/>
            <p:nvPr/>
          </p:nvSpPr>
          <p:spPr>
            <a:xfrm rot="16200000">
              <a:off x="7575245" y="1932604"/>
              <a:ext cx="1751636" cy="1751634"/>
            </a:xfrm>
            <a:custGeom>
              <a:avLst/>
              <a:gdLst>
                <a:gd name="connsiteX0" fmla="*/ 875818 w 1751636"/>
                <a:gd name="connsiteY0" fmla="*/ 0 h 1751634"/>
                <a:gd name="connsiteX1" fmla="*/ 880080 w 1751636"/>
                <a:gd name="connsiteY1" fmla="*/ 215 h 1751634"/>
                <a:gd name="connsiteX2" fmla="*/ 880080 w 1751636"/>
                <a:gd name="connsiteY2" fmla="*/ 871556 h 1751634"/>
                <a:gd name="connsiteX3" fmla="*/ 1751421 w 1751636"/>
                <a:gd name="connsiteY3" fmla="*/ 871556 h 1751634"/>
                <a:gd name="connsiteX4" fmla="*/ 1751636 w 1751636"/>
                <a:gd name="connsiteY4" fmla="*/ 875817 h 1751634"/>
                <a:gd name="connsiteX5" fmla="*/ 875818 w 1751636"/>
                <a:gd name="connsiteY5" fmla="*/ 1751634 h 1751634"/>
                <a:gd name="connsiteX6" fmla="*/ 0 w 1751636"/>
                <a:gd name="connsiteY6" fmla="*/ 875817 h 1751634"/>
                <a:gd name="connsiteX7" fmla="*/ 875818 w 1751636"/>
                <a:gd name="connsiteY7" fmla="*/ 0 h 1751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1636" h="1751634">
                  <a:moveTo>
                    <a:pt x="875818" y="0"/>
                  </a:moveTo>
                  <a:lnTo>
                    <a:pt x="880080" y="215"/>
                  </a:lnTo>
                  <a:lnTo>
                    <a:pt x="880080" y="871556"/>
                  </a:lnTo>
                  <a:lnTo>
                    <a:pt x="1751421" y="871556"/>
                  </a:lnTo>
                  <a:lnTo>
                    <a:pt x="1751636" y="875817"/>
                  </a:lnTo>
                  <a:cubicBezTo>
                    <a:pt x="1751636" y="1359517"/>
                    <a:pt x="1359519" y="1751634"/>
                    <a:pt x="875818" y="1751634"/>
                  </a:cubicBezTo>
                  <a:cubicBezTo>
                    <a:pt x="392117" y="1751634"/>
                    <a:pt x="0" y="1359517"/>
                    <a:pt x="0" y="875817"/>
                  </a:cubicBezTo>
                  <a:cubicBezTo>
                    <a:pt x="0" y="392117"/>
                    <a:pt x="392117" y="0"/>
                    <a:pt x="875818" y="0"/>
                  </a:cubicBezTo>
                  <a:close/>
                </a:path>
              </a:pathLst>
            </a:custGeom>
            <a:solidFill>
              <a:srgbClr val="174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pl-PL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Owal 7">
              <a:extLst>
                <a:ext uri="{FF2B5EF4-FFF2-40B4-BE49-F238E27FC236}">
                  <a16:creationId xmlns:a16="http://schemas.microsoft.com/office/drawing/2014/main" id="{C6C65BA1-A18C-4C3F-B0B3-F61278639DF8}"/>
                </a:ext>
              </a:extLst>
            </p:cNvPr>
            <p:cNvSpPr/>
            <p:nvPr/>
          </p:nvSpPr>
          <p:spPr>
            <a:xfrm>
              <a:off x="7697165" y="2054523"/>
              <a:ext cx="1507795" cy="1507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l-PL" sz="3200" dirty="0" err="1">
                  <a:solidFill>
                    <a:schemeClr val="accent1"/>
                  </a:solidFill>
                </a:rPr>
                <a:t>Wpr</a:t>
              </a:r>
              <a:r>
                <a:rPr lang="pl-PL" sz="3200" dirty="0">
                  <a:solidFill>
                    <a:schemeClr val="accent1"/>
                  </a:solidFill>
                </a:rPr>
                <a:t>.</a:t>
              </a:r>
              <a:br>
                <a:rPr lang="pl-PL" sz="2400" dirty="0">
                  <a:solidFill>
                    <a:schemeClr val="accent1"/>
                  </a:solidFill>
                </a:rPr>
              </a:br>
              <a:r>
                <a:rPr lang="pl-PL" sz="2400" dirty="0">
                  <a:solidFill>
                    <a:schemeClr val="accent1"/>
                  </a:solidFill>
                </a:rPr>
                <a:t>1h</a:t>
              </a:r>
              <a:endParaRPr lang="pl-PL" sz="24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0" name="Owal 9">
            <a:extLst>
              <a:ext uri="{FF2B5EF4-FFF2-40B4-BE49-F238E27FC236}">
                <a16:creationId xmlns:a16="http://schemas.microsoft.com/office/drawing/2014/main" id="{D16E36AA-CFDF-4D45-B97F-7B7CBF9EE64B}"/>
              </a:ext>
            </a:extLst>
          </p:cNvPr>
          <p:cNvSpPr/>
          <p:nvPr/>
        </p:nvSpPr>
        <p:spPr>
          <a:xfrm>
            <a:off x="76200" y="1371600"/>
            <a:ext cx="1674066" cy="1674066"/>
          </a:xfrm>
          <a:prstGeom prst="ellipse">
            <a:avLst/>
          </a:prstGeom>
          <a:solidFill>
            <a:srgbClr val="0D509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>
              <a:spcAft>
                <a:spcPts val="600"/>
              </a:spcAft>
            </a:pPr>
            <a:r>
              <a:rPr lang="pl-PL" sz="2800" b="1" dirty="0"/>
              <a:t>1.</a:t>
            </a:r>
          </a:p>
          <a:p>
            <a:pPr algn="ctr">
              <a:spcAft>
                <a:spcPts val="600"/>
              </a:spcAft>
            </a:pPr>
            <a:r>
              <a:rPr lang="pl-PL" sz="1400" b="1" dirty="0"/>
              <a:t>DZIEŃ</a:t>
            </a:r>
          </a:p>
          <a:p>
            <a:pPr algn="ctr">
              <a:spcAft>
                <a:spcPts val="600"/>
              </a:spcAft>
            </a:pPr>
            <a:r>
              <a:rPr lang="pl-PL" sz="1400" dirty="0"/>
              <a:t>Wprowadzenie, sygnalizacja</a:t>
            </a:r>
          </a:p>
        </p:txBody>
      </p:sp>
      <p:sp>
        <p:nvSpPr>
          <p:cNvPr id="11" name="Owal 10">
            <a:extLst>
              <a:ext uri="{FF2B5EF4-FFF2-40B4-BE49-F238E27FC236}">
                <a16:creationId xmlns:a16="http://schemas.microsoft.com/office/drawing/2014/main" id="{38F8D26F-6020-49F9-AED1-CDAC87945E3E}"/>
              </a:ext>
            </a:extLst>
          </p:cNvPr>
          <p:cNvSpPr/>
          <p:nvPr/>
        </p:nvSpPr>
        <p:spPr>
          <a:xfrm>
            <a:off x="3074171" y="1371600"/>
            <a:ext cx="1674066" cy="1674066"/>
          </a:xfrm>
          <a:prstGeom prst="ellipse">
            <a:avLst/>
          </a:prstGeom>
          <a:solidFill>
            <a:srgbClr val="0D509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>
              <a:spcAft>
                <a:spcPts val="600"/>
              </a:spcAft>
            </a:pPr>
            <a:r>
              <a:rPr lang="pl-PL" sz="2800" b="1" dirty="0"/>
              <a:t>2.</a:t>
            </a:r>
          </a:p>
          <a:p>
            <a:pPr algn="ctr">
              <a:spcAft>
                <a:spcPts val="600"/>
              </a:spcAft>
            </a:pPr>
            <a:r>
              <a:rPr lang="pl-PL" sz="1400" b="1" dirty="0"/>
              <a:t>DZIEŃ</a:t>
            </a:r>
          </a:p>
          <a:p>
            <a:pPr algn="ctr">
              <a:spcAft>
                <a:spcPts val="600"/>
              </a:spcAft>
            </a:pPr>
            <a:r>
              <a:rPr lang="pl-PL" sz="1400" dirty="0"/>
              <a:t>Organizacja, uspokojenie ruchu</a:t>
            </a:r>
          </a:p>
        </p:txBody>
      </p:sp>
      <p:sp>
        <p:nvSpPr>
          <p:cNvPr id="12" name="Owal 11">
            <a:extLst>
              <a:ext uri="{FF2B5EF4-FFF2-40B4-BE49-F238E27FC236}">
                <a16:creationId xmlns:a16="http://schemas.microsoft.com/office/drawing/2014/main" id="{64D6F56F-E56A-42C6-A6CD-529C70C79906}"/>
              </a:ext>
            </a:extLst>
          </p:cNvPr>
          <p:cNvSpPr/>
          <p:nvPr/>
        </p:nvSpPr>
        <p:spPr>
          <a:xfrm>
            <a:off x="6072143" y="1371600"/>
            <a:ext cx="1674066" cy="1674066"/>
          </a:xfrm>
          <a:prstGeom prst="ellipse">
            <a:avLst/>
          </a:prstGeom>
          <a:solidFill>
            <a:srgbClr val="0D509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>
              <a:spcAft>
                <a:spcPts val="600"/>
              </a:spcAft>
            </a:pPr>
            <a:r>
              <a:rPr lang="pl-PL" sz="2800" b="1" dirty="0"/>
              <a:t>3.</a:t>
            </a:r>
          </a:p>
          <a:p>
            <a:pPr algn="ctr">
              <a:spcAft>
                <a:spcPts val="600"/>
              </a:spcAft>
            </a:pPr>
            <a:r>
              <a:rPr lang="pl-PL" sz="1400" b="1" dirty="0"/>
              <a:t>DZIEŃ</a:t>
            </a:r>
          </a:p>
          <a:p>
            <a:pPr algn="ctr">
              <a:spcAft>
                <a:spcPts val="600"/>
              </a:spcAft>
            </a:pPr>
            <a:r>
              <a:rPr lang="pl-PL" sz="1400" dirty="0"/>
              <a:t>Lokalne studium BRD</a:t>
            </a:r>
          </a:p>
        </p:txBody>
      </p:sp>
      <p:cxnSp>
        <p:nvCxnSpPr>
          <p:cNvPr id="13" name="Łącznik prosty 12">
            <a:extLst>
              <a:ext uri="{FF2B5EF4-FFF2-40B4-BE49-F238E27FC236}">
                <a16:creationId xmlns:a16="http://schemas.microsoft.com/office/drawing/2014/main" id="{49B49C46-92C9-4ABA-B82E-580A7403C293}"/>
              </a:ext>
            </a:extLst>
          </p:cNvPr>
          <p:cNvCxnSpPr>
            <a:stCxn id="10" idx="6"/>
            <a:endCxn id="11" idx="2"/>
          </p:cNvCxnSpPr>
          <p:nvPr/>
        </p:nvCxnSpPr>
        <p:spPr>
          <a:xfrm>
            <a:off x="1750266" y="2208633"/>
            <a:ext cx="1323905" cy="0"/>
          </a:xfrm>
          <a:prstGeom prst="line">
            <a:avLst/>
          </a:prstGeom>
          <a:ln w="381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y 13">
            <a:extLst>
              <a:ext uri="{FF2B5EF4-FFF2-40B4-BE49-F238E27FC236}">
                <a16:creationId xmlns:a16="http://schemas.microsoft.com/office/drawing/2014/main" id="{495729B7-15A9-482A-B7CE-8E9782A82CB5}"/>
              </a:ext>
            </a:extLst>
          </p:cNvPr>
          <p:cNvCxnSpPr>
            <a:cxnSpLocks/>
            <a:stCxn id="11" idx="6"/>
            <a:endCxn id="12" idx="2"/>
          </p:cNvCxnSpPr>
          <p:nvPr/>
        </p:nvCxnSpPr>
        <p:spPr>
          <a:xfrm>
            <a:off x="4748237" y="2208633"/>
            <a:ext cx="1323906" cy="0"/>
          </a:xfrm>
          <a:prstGeom prst="line">
            <a:avLst/>
          </a:prstGeom>
          <a:ln w="381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Łącznik: łamany 14">
            <a:extLst>
              <a:ext uri="{FF2B5EF4-FFF2-40B4-BE49-F238E27FC236}">
                <a16:creationId xmlns:a16="http://schemas.microsoft.com/office/drawing/2014/main" id="{EF368270-2066-4744-B6EB-26D9EE7FE5AC}"/>
              </a:ext>
            </a:extLst>
          </p:cNvPr>
          <p:cNvCxnSpPr>
            <a:cxnSpLocks/>
            <a:stCxn id="10" idx="0"/>
          </p:cNvCxnSpPr>
          <p:nvPr/>
        </p:nvCxnSpPr>
        <p:spPr>
          <a:xfrm rot="5400000" flipH="1" flipV="1">
            <a:off x="4114216" y="-2134185"/>
            <a:ext cx="304802" cy="6706769"/>
          </a:xfrm>
          <a:prstGeom prst="bentConnector2">
            <a:avLst/>
          </a:prstGeom>
          <a:ln w="38100">
            <a:solidFill>
              <a:schemeClr val="tx2"/>
            </a:solidFill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upa 15">
            <a:extLst>
              <a:ext uri="{FF2B5EF4-FFF2-40B4-BE49-F238E27FC236}">
                <a16:creationId xmlns:a16="http://schemas.microsoft.com/office/drawing/2014/main" id="{4A87E999-6E09-45A3-BC66-852321515C03}"/>
              </a:ext>
            </a:extLst>
          </p:cNvPr>
          <p:cNvGrpSpPr/>
          <p:nvPr/>
        </p:nvGrpSpPr>
        <p:grpSpPr>
          <a:xfrm>
            <a:off x="274241" y="5192183"/>
            <a:ext cx="1277982" cy="1277984"/>
            <a:chOff x="7575246" y="1932603"/>
            <a:chExt cx="1751634" cy="17516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CDA2898-5FC2-43BC-BFFE-3D94D420AD28}"/>
                </a:ext>
              </a:extLst>
            </p:cNvPr>
            <p:cNvSpPr/>
            <p:nvPr/>
          </p:nvSpPr>
          <p:spPr>
            <a:xfrm rot="16200000">
              <a:off x="7575245" y="1932604"/>
              <a:ext cx="1751636" cy="1751634"/>
            </a:xfrm>
            <a:custGeom>
              <a:avLst/>
              <a:gdLst>
                <a:gd name="connsiteX0" fmla="*/ 875818 w 1751636"/>
                <a:gd name="connsiteY0" fmla="*/ 0 h 1751634"/>
                <a:gd name="connsiteX1" fmla="*/ 880080 w 1751636"/>
                <a:gd name="connsiteY1" fmla="*/ 215 h 1751634"/>
                <a:gd name="connsiteX2" fmla="*/ 880080 w 1751636"/>
                <a:gd name="connsiteY2" fmla="*/ 871556 h 1751634"/>
                <a:gd name="connsiteX3" fmla="*/ 1751421 w 1751636"/>
                <a:gd name="connsiteY3" fmla="*/ 871556 h 1751634"/>
                <a:gd name="connsiteX4" fmla="*/ 1751636 w 1751636"/>
                <a:gd name="connsiteY4" fmla="*/ 875817 h 1751634"/>
                <a:gd name="connsiteX5" fmla="*/ 875818 w 1751636"/>
                <a:gd name="connsiteY5" fmla="*/ 1751634 h 1751634"/>
                <a:gd name="connsiteX6" fmla="*/ 0 w 1751636"/>
                <a:gd name="connsiteY6" fmla="*/ 875817 h 1751634"/>
                <a:gd name="connsiteX7" fmla="*/ 875818 w 1751636"/>
                <a:gd name="connsiteY7" fmla="*/ 0 h 1751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1636" h="1751634">
                  <a:moveTo>
                    <a:pt x="875818" y="0"/>
                  </a:moveTo>
                  <a:lnTo>
                    <a:pt x="880080" y="215"/>
                  </a:lnTo>
                  <a:lnTo>
                    <a:pt x="880080" y="871556"/>
                  </a:lnTo>
                  <a:lnTo>
                    <a:pt x="1751421" y="871556"/>
                  </a:lnTo>
                  <a:lnTo>
                    <a:pt x="1751636" y="875817"/>
                  </a:lnTo>
                  <a:cubicBezTo>
                    <a:pt x="1751636" y="1359517"/>
                    <a:pt x="1359519" y="1751634"/>
                    <a:pt x="875818" y="1751634"/>
                  </a:cubicBezTo>
                  <a:cubicBezTo>
                    <a:pt x="392117" y="1751634"/>
                    <a:pt x="0" y="1359517"/>
                    <a:pt x="0" y="875817"/>
                  </a:cubicBezTo>
                  <a:cubicBezTo>
                    <a:pt x="0" y="392117"/>
                    <a:pt x="392117" y="0"/>
                    <a:pt x="875818" y="0"/>
                  </a:cubicBezTo>
                  <a:close/>
                </a:path>
              </a:pathLst>
            </a:custGeom>
            <a:solidFill>
              <a:srgbClr val="174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pl-PL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Owal 17">
              <a:extLst>
                <a:ext uri="{FF2B5EF4-FFF2-40B4-BE49-F238E27FC236}">
                  <a16:creationId xmlns:a16="http://schemas.microsoft.com/office/drawing/2014/main" id="{413B6643-708C-4268-A4EA-C87AFBD1EC9E}"/>
                </a:ext>
              </a:extLst>
            </p:cNvPr>
            <p:cNvSpPr/>
            <p:nvPr/>
          </p:nvSpPr>
          <p:spPr>
            <a:xfrm>
              <a:off x="7697165" y="2054523"/>
              <a:ext cx="1507795" cy="1507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l-PL" sz="3200" dirty="0" err="1">
                  <a:solidFill>
                    <a:schemeClr val="accent1"/>
                  </a:solidFill>
                </a:rPr>
                <a:t>Syg</a:t>
              </a:r>
              <a:r>
                <a:rPr lang="pl-PL" sz="3200" dirty="0">
                  <a:solidFill>
                    <a:schemeClr val="accent1"/>
                  </a:solidFill>
                </a:rPr>
                <a:t>.</a:t>
              </a:r>
              <a:br>
                <a:rPr lang="pl-PL" sz="2400" dirty="0">
                  <a:solidFill>
                    <a:schemeClr val="accent1"/>
                  </a:solidFill>
                </a:rPr>
              </a:br>
              <a:r>
                <a:rPr lang="pl-PL" sz="2400" dirty="0">
                  <a:solidFill>
                    <a:schemeClr val="accent1"/>
                  </a:solidFill>
                </a:rPr>
                <a:t>2h</a:t>
              </a:r>
              <a:endParaRPr lang="pl-PL" sz="2400" b="1" dirty="0">
                <a:solidFill>
                  <a:schemeClr val="accent1"/>
                </a:solidFill>
              </a:endParaRPr>
            </a:p>
          </p:txBody>
        </p:sp>
      </p:grpSp>
      <p:cxnSp>
        <p:nvCxnSpPr>
          <p:cNvPr id="19" name="Łącznik prosty 18">
            <a:extLst>
              <a:ext uri="{FF2B5EF4-FFF2-40B4-BE49-F238E27FC236}">
                <a16:creationId xmlns:a16="http://schemas.microsoft.com/office/drawing/2014/main" id="{1DF7AB9D-817F-474C-9867-CB6EA288B448}"/>
              </a:ext>
            </a:extLst>
          </p:cNvPr>
          <p:cNvCxnSpPr>
            <a:cxnSpLocks/>
            <a:stCxn id="10" idx="4"/>
            <a:endCxn id="7" idx="4"/>
          </p:cNvCxnSpPr>
          <p:nvPr/>
        </p:nvCxnSpPr>
        <p:spPr>
          <a:xfrm>
            <a:off x="913233" y="3045666"/>
            <a:ext cx="0" cy="456650"/>
          </a:xfrm>
          <a:prstGeom prst="line">
            <a:avLst/>
          </a:prstGeom>
          <a:ln w="381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Łącznik prosty 19">
            <a:extLst>
              <a:ext uri="{FF2B5EF4-FFF2-40B4-BE49-F238E27FC236}">
                <a16:creationId xmlns:a16="http://schemas.microsoft.com/office/drawing/2014/main" id="{6DF01CDC-ECE6-4FD8-8089-31A53885BC03}"/>
              </a:ext>
            </a:extLst>
          </p:cNvPr>
          <p:cNvCxnSpPr>
            <a:cxnSpLocks/>
            <a:stCxn id="7" idx="6"/>
            <a:endCxn id="17" idx="4"/>
          </p:cNvCxnSpPr>
          <p:nvPr/>
        </p:nvCxnSpPr>
        <p:spPr>
          <a:xfrm flipH="1">
            <a:off x="913232" y="4780300"/>
            <a:ext cx="1" cy="411883"/>
          </a:xfrm>
          <a:prstGeom prst="line">
            <a:avLst/>
          </a:prstGeom>
          <a:ln w="381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upa 20">
            <a:extLst>
              <a:ext uri="{FF2B5EF4-FFF2-40B4-BE49-F238E27FC236}">
                <a16:creationId xmlns:a16="http://schemas.microsoft.com/office/drawing/2014/main" id="{07248BEB-8391-429B-AD81-93CDCC400B1C}"/>
              </a:ext>
            </a:extLst>
          </p:cNvPr>
          <p:cNvGrpSpPr/>
          <p:nvPr/>
        </p:nvGrpSpPr>
        <p:grpSpPr>
          <a:xfrm>
            <a:off x="2360594" y="3502316"/>
            <a:ext cx="1277982" cy="1277984"/>
            <a:chOff x="7575246" y="1932603"/>
            <a:chExt cx="1751634" cy="17516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35297496-0A4D-47BC-A418-798B67CDDFDA}"/>
                </a:ext>
              </a:extLst>
            </p:cNvPr>
            <p:cNvSpPr/>
            <p:nvPr/>
          </p:nvSpPr>
          <p:spPr>
            <a:xfrm rot="16200000">
              <a:off x="7575245" y="1932604"/>
              <a:ext cx="1751636" cy="1751634"/>
            </a:xfrm>
            <a:custGeom>
              <a:avLst/>
              <a:gdLst>
                <a:gd name="connsiteX0" fmla="*/ 875818 w 1751636"/>
                <a:gd name="connsiteY0" fmla="*/ 0 h 1751634"/>
                <a:gd name="connsiteX1" fmla="*/ 880080 w 1751636"/>
                <a:gd name="connsiteY1" fmla="*/ 215 h 1751634"/>
                <a:gd name="connsiteX2" fmla="*/ 880080 w 1751636"/>
                <a:gd name="connsiteY2" fmla="*/ 871556 h 1751634"/>
                <a:gd name="connsiteX3" fmla="*/ 1751421 w 1751636"/>
                <a:gd name="connsiteY3" fmla="*/ 871556 h 1751634"/>
                <a:gd name="connsiteX4" fmla="*/ 1751636 w 1751636"/>
                <a:gd name="connsiteY4" fmla="*/ 875817 h 1751634"/>
                <a:gd name="connsiteX5" fmla="*/ 875818 w 1751636"/>
                <a:gd name="connsiteY5" fmla="*/ 1751634 h 1751634"/>
                <a:gd name="connsiteX6" fmla="*/ 0 w 1751636"/>
                <a:gd name="connsiteY6" fmla="*/ 875817 h 1751634"/>
                <a:gd name="connsiteX7" fmla="*/ 875818 w 1751636"/>
                <a:gd name="connsiteY7" fmla="*/ 0 h 1751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1636" h="1751634">
                  <a:moveTo>
                    <a:pt x="875818" y="0"/>
                  </a:moveTo>
                  <a:lnTo>
                    <a:pt x="880080" y="215"/>
                  </a:lnTo>
                  <a:lnTo>
                    <a:pt x="880080" y="871556"/>
                  </a:lnTo>
                  <a:lnTo>
                    <a:pt x="1751421" y="871556"/>
                  </a:lnTo>
                  <a:lnTo>
                    <a:pt x="1751636" y="875817"/>
                  </a:lnTo>
                  <a:cubicBezTo>
                    <a:pt x="1751636" y="1359517"/>
                    <a:pt x="1359519" y="1751634"/>
                    <a:pt x="875818" y="1751634"/>
                  </a:cubicBezTo>
                  <a:cubicBezTo>
                    <a:pt x="392117" y="1751634"/>
                    <a:pt x="0" y="1359517"/>
                    <a:pt x="0" y="875817"/>
                  </a:cubicBezTo>
                  <a:cubicBezTo>
                    <a:pt x="0" y="392117"/>
                    <a:pt x="392117" y="0"/>
                    <a:pt x="875818" y="0"/>
                  </a:cubicBezTo>
                  <a:close/>
                </a:path>
              </a:pathLst>
            </a:custGeom>
            <a:solidFill>
              <a:srgbClr val="174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pl-PL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Owal 22">
              <a:extLst>
                <a:ext uri="{FF2B5EF4-FFF2-40B4-BE49-F238E27FC236}">
                  <a16:creationId xmlns:a16="http://schemas.microsoft.com/office/drawing/2014/main" id="{99BD2FB8-0592-4315-83B2-CAC0F92883AF}"/>
                </a:ext>
              </a:extLst>
            </p:cNvPr>
            <p:cNvSpPr/>
            <p:nvPr/>
          </p:nvSpPr>
          <p:spPr>
            <a:xfrm>
              <a:off x="7697165" y="2054523"/>
              <a:ext cx="1507795" cy="1507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l-PL" sz="3200" dirty="0" err="1">
                  <a:solidFill>
                    <a:schemeClr val="accent1"/>
                  </a:solidFill>
                </a:rPr>
                <a:t>ORz</a:t>
              </a:r>
              <a:br>
                <a:rPr lang="pl-PL" sz="2400" dirty="0">
                  <a:solidFill>
                    <a:schemeClr val="accent1"/>
                  </a:solidFill>
                </a:rPr>
              </a:br>
              <a:r>
                <a:rPr lang="pl-PL" sz="2400" dirty="0">
                  <a:solidFill>
                    <a:schemeClr val="accent1"/>
                  </a:solidFill>
                </a:rPr>
                <a:t>3h</a:t>
              </a:r>
              <a:endParaRPr lang="pl-PL" sz="2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4" name="Grupa 23">
            <a:extLst>
              <a:ext uri="{FF2B5EF4-FFF2-40B4-BE49-F238E27FC236}">
                <a16:creationId xmlns:a16="http://schemas.microsoft.com/office/drawing/2014/main" id="{75716831-6952-44CB-8F48-FEF0DFCB38DC}"/>
              </a:ext>
            </a:extLst>
          </p:cNvPr>
          <p:cNvGrpSpPr/>
          <p:nvPr/>
        </p:nvGrpSpPr>
        <p:grpSpPr>
          <a:xfrm>
            <a:off x="2360593" y="5192183"/>
            <a:ext cx="1277982" cy="1277984"/>
            <a:chOff x="7575246" y="1932603"/>
            <a:chExt cx="1751634" cy="17516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CD3E1E98-7060-4B61-909F-472D123DEB80}"/>
                </a:ext>
              </a:extLst>
            </p:cNvPr>
            <p:cNvSpPr/>
            <p:nvPr/>
          </p:nvSpPr>
          <p:spPr>
            <a:xfrm rot="16200000">
              <a:off x="7575245" y="1932604"/>
              <a:ext cx="1751636" cy="1751634"/>
            </a:xfrm>
            <a:custGeom>
              <a:avLst/>
              <a:gdLst>
                <a:gd name="connsiteX0" fmla="*/ 875818 w 1751636"/>
                <a:gd name="connsiteY0" fmla="*/ 0 h 1751634"/>
                <a:gd name="connsiteX1" fmla="*/ 880080 w 1751636"/>
                <a:gd name="connsiteY1" fmla="*/ 215 h 1751634"/>
                <a:gd name="connsiteX2" fmla="*/ 880080 w 1751636"/>
                <a:gd name="connsiteY2" fmla="*/ 871556 h 1751634"/>
                <a:gd name="connsiteX3" fmla="*/ 1751421 w 1751636"/>
                <a:gd name="connsiteY3" fmla="*/ 871556 h 1751634"/>
                <a:gd name="connsiteX4" fmla="*/ 1751636 w 1751636"/>
                <a:gd name="connsiteY4" fmla="*/ 875817 h 1751634"/>
                <a:gd name="connsiteX5" fmla="*/ 875818 w 1751636"/>
                <a:gd name="connsiteY5" fmla="*/ 1751634 h 1751634"/>
                <a:gd name="connsiteX6" fmla="*/ 0 w 1751636"/>
                <a:gd name="connsiteY6" fmla="*/ 875817 h 1751634"/>
                <a:gd name="connsiteX7" fmla="*/ 875818 w 1751636"/>
                <a:gd name="connsiteY7" fmla="*/ 0 h 1751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1636" h="1751634">
                  <a:moveTo>
                    <a:pt x="875818" y="0"/>
                  </a:moveTo>
                  <a:lnTo>
                    <a:pt x="880080" y="215"/>
                  </a:lnTo>
                  <a:lnTo>
                    <a:pt x="880080" y="871556"/>
                  </a:lnTo>
                  <a:lnTo>
                    <a:pt x="1751421" y="871556"/>
                  </a:lnTo>
                  <a:lnTo>
                    <a:pt x="1751636" y="875817"/>
                  </a:lnTo>
                  <a:cubicBezTo>
                    <a:pt x="1751636" y="1359517"/>
                    <a:pt x="1359519" y="1751634"/>
                    <a:pt x="875818" y="1751634"/>
                  </a:cubicBezTo>
                  <a:cubicBezTo>
                    <a:pt x="392117" y="1751634"/>
                    <a:pt x="0" y="1359517"/>
                    <a:pt x="0" y="875817"/>
                  </a:cubicBezTo>
                  <a:cubicBezTo>
                    <a:pt x="0" y="392117"/>
                    <a:pt x="392117" y="0"/>
                    <a:pt x="875818" y="0"/>
                  </a:cubicBezTo>
                  <a:close/>
                </a:path>
              </a:pathLst>
            </a:custGeom>
            <a:solidFill>
              <a:srgbClr val="174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pl-PL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Owal 25">
              <a:extLst>
                <a:ext uri="{FF2B5EF4-FFF2-40B4-BE49-F238E27FC236}">
                  <a16:creationId xmlns:a16="http://schemas.microsoft.com/office/drawing/2014/main" id="{CDF40EA6-F544-48FC-91C6-1DD4E0981F54}"/>
                </a:ext>
              </a:extLst>
            </p:cNvPr>
            <p:cNvSpPr/>
            <p:nvPr/>
          </p:nvSpPr>
          <p:spPr>
            <a:xfrm>
              <a:off x="7697165" y="2054523"/>
              <a:ext cx="1507795" cy="1507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l-PL" sz="3200" dirty="0" err="1">
                  <a:solidFill>
                    <a:schemeClr val="accent1"/>
                  </a:solidFill>
                </a:rPr>
                <a:t>ORs</a:t>
              </a:r>
              <a:br>
                <a:rPr lang="pl-PL" sz="2400" dirty="0">
                  <a:solidFill>
                    <a:schemeClr val="accent1"/>
                  </a:solidFill>
                </a:rPr>
              </a:br>
              <a:r>
                <a:rPr lang="pl-PL" sz="2400" dirty="0">
                  <a:solidFill>
                    <a:schemeClr val="accent1"/>
                  </a:solidFill>
                </a:rPr>
                <a:t>2h</a:t>
              </a:r>
              <a:endParaRPr lang="pl-PL" sz="2400" b="1" dirty="0">
                <a:solidFill>
                  <a:schemeClr val="accent1"/>
                </a:solidFill>
              </a:endParaRPr>
            </a:p>
          </p:txBody>
        </p:sp>
      </p:grpSp>
      <p:cxnSp>
        <p:nvCxnSpPr>
          <p:cNvPr id="27" name="Łącznik prosty 26">
            <a:extLst>
              <a:ext uri="{FF2B5EF4-FFF2-40B4-BE49-F238E27FC236}">
                <a16:creationId xmlns:a16="http://schemas.microsoft.com/office/drawing/2014/main" id="{065EAE17-8100-4675-A1B7-1525BE3A5974}"/>
              </a:ext>
            </a:extLst>
          </p:cNvPr>
          <p:cNvCxnSpPr>
            <a:cxnSpLocks/>
            <a:stCxn id="11" idx="4"/>
            <a:endCxn id="22" idx="4"/>
          </p:cNvCxnSpPr>
          <p:nvPr/>
        </p:nvCxnSpPr>
        <p:spPr>
          <a:xfrm flipH="1">
            <a:off x="2999585" y="3045666"/>
            <a:ext cx="911619" cy="456650"/>
          </a:xfrm>
          <a:prstGeom prst="line">
            <a:avLst/>
          </a:prstGeom>
          <a:ln w="381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Łącznik prosty 27">
            <a:extLst>
              <a:ext uri="{FF2B5EF4-FFF2-40B4-BE49-F238E27FC236}">
                <a16:creationId xmlns:a16="http://schemas.microsoft.com/office/drawing/2014/main" id="{A696F985-89D5-43AA-A745-1B2178A24794}"/>
              </a:ext>
            </a:extLst>
          </p:cNvPr>
          <p:cNvCxnSpPr>
            <a:cxnSpLocks/>
            <a:stCxn id="22" idx="6"/>
            <a:endCxn id="25" idx="4"/>
          </p:cNvCxnSpPr>
          <p:nvPr/>
        </p:nvCxnSpPr>
        <p:spPr>
          <a:xfrm flipH="1">
            <a:off x="2999584" y="4780300"/>
            <a:ext cx="1" cy="411883"/>
          </a:xfrm>
          <a:prstGeom prst="line">
            <a:avLst/>
          </a:prstGeom>
          <a:ln w="381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upa 28">
            <a:extLst>
              <a:ext uri="{FF2B5EF4-FFF2-40B4-BE49-F238E27FC236}">
                <a16:creationId xmlns:a16="http://schemas.microsoft.com/office/drawing/2014/main" id="{A1DED9A8-1CC0-442D-A427-13DC5E3FE15C}"/>
              </a:ext>
            </a:extLst>
          </p:cNvPr>
          <p:cNvGrpSpPr/>
          <p:nvPr/>
        </p:nvGrpSpPr>
        <p:grpSpPr>
          <a:xfrm>
            <a:off x="4275555" y="3498360"/>
            <a:ext cx="1277982" cy="1277984"/>
            <a:chOff x="7575246" y="1932603"/>
            <a:chExt cx="1751634" cy="17516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Dowolny kształt: kształt 29">
              <a:extLst>
                <a:ext uri="{FF2B5EF4-FFF2-40B4-BE49-F238E27FC236}">
                  <a16:creationId xmlns:a16="http://schemas.microsoft.com/office/drawing/2014/main" id="{730CDAA2-542E-413F-99CD-3CE8A7752A21}"/>
                </a:ext>
              </a:extLst>
            </p:cNvPr>
            <p:cNvSpPr/>
            <p:nvPr/>
          </p:nvSpPr>
          <p:spPr>
            <a:xfrm rot="16200000">
              <a:off x="7575245" y="1932604"/>
              <a:ext cx="1751636" cy="1751634"/>
            </a:xfrm>
            <a:custGeom>
              <a:avLst/>
              <a:gdLst>
                <a:gd name="connsiteX0" fmla="*/ 875818 w 1751636"/>
                <a:gd name="connsiteY0" fmla="*/ 0 h 1751634"/>
                <a:gd name="connsiteX1" fmla="*/ 880080 w 1751636"/>
                <a:gd name="connsiteY1" fmla="*/ 215 h 1751634"/>
                <a:gd name="connsiteX2" fmla="*/ 880080 w 1751636"/>
                <a:gd name="connsiteY2" fmla="*/ 871556 h 1751634"/>
                <a:gd name="connsiteX3" fmla="*/ 1751421 w 1751636"/>
                <a:gd name="connsiteY3" fmla="*/ 871556 h 1751634"/>
                <a:gd name="connsiteX4" fmla="*/ 1751636 w 1751636"/>
                <a:gd name="connsiteY4" fmla="*/ 875817 h 1751634"/>
                <a:gd name="connsiteX5" fmla="*/ 875818 w 1751636"/>
                <a:gd name="connsiteY5" fmla="*/ 1751634 h 1751634"/>
                <a:gd name="connsiteX6" fmla="*/ 0 w 1751636"/>
                <a:gd name="connsiteY6" fmla="*/ 875817 h 1751634"/>
                <a:gd name="connsiteX7" fmla="*/ 875818 w 1751636"/>
                <a:gd name="connsiteY7" fmla="*/ 0 h 1751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1636" h="1751634">
                  <a:moveTo>
                    <a:pt x="875818" y="0"/>
                  </a:moveTo>
                  <a:lnTo>
                    <a:pt x="880080" y="215"/>
                  </a:lnTo>
                  <a:lnTo>
                    <a:pt x="880080" y="871556"/>
                  </a:lnTo>
                  <a:lnTo>
                    <a:pt x="1751421" y="871556"/>
                  </a:lnTo>
                  <a:lnTo>
                    <a:pt x="1751636" y="875817"/>
                  </a:lnTo>
                  <a:cubicBezTo>
                    <a:pt x="1751636" y="1359517"/>
                    <a:pt x="1359519" y="1751634"/>
                    <a:pt x="875818" y="1751634"/>
                  </a:cubicBezTo>
                  <a:cubicBezTo>
                    <a:pt x="392117" y="1751634"/>
                    <a:pt x="0" y="1359517"/>
                    <a:pt x="0" y="875817"/>
                  </a:cubicBezTo>
                  <a:cubicBezTo>
                    <a:pt x="0" y="392117"/>
                    <a:pt x="392117" y="0"/>
                    <a:pt x="875818" y="0"/>
                  </a:cubicBezTo>
                  <a:close/>
                </a:path>
              </a:pathLst>
            </a:custGeom>
            <a:solidFill>
              <a:srgbClr val="174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pl-PL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Owal 30">
              <a:extLst>
                <a:ext uri="{FF2B5EF4-FFF2-40B4-BE49-F238E27FC236}">
                  <a16:creationId xmlns:a16="http://schemas.microsoft.com/office/drawing/2014/main" id="{C7B2CBD7-AF17-43EC-A2D8-F1F6D0B8F3C6}"/>
                </a:ext>
              </a:extLst>
            </p:cNvPr>
            <p:cNvSpPr/>
            <p:nvPr/>
          </p:nvSpPr>
          <p:spPr>
            <a:xfrm>
              <a:off x="7697165" y="2054523"/>
              <a:ext cx="1507795" cy="1507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l-PL" sz="3200" dirty="0" err="1">
                  <a:solidFill>
                    <a:schemeClr val="accent1"/>
                  </a:solidFill>
                </a:rPr>
                <a:t>URz</a:t>
              </a:r>
              <a:br>
                <a:rPr lang="pl-PL" sz="2400" dirty="0">
                  <a:solidFill>
                    <a:schemeClr val="accent1"/>
                  </a:solidFill>
                </a:rPr>
              </a:br>
              <a:r>
                <a:rPr lang="pl-PL" sz="2400" dirty="0">
                  <a:solidFill>
                    <a:schemeClr val="accent1"/>
                  </a:solidFill>
                </a:rPr>
                <a:t>3h</a:t>
              </a:r>
              <a:endParaRPr lang="pl-PL" sz="2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2" name="Grupa 31">
            <a:extLst>
              <a:ext uri="{FF2B5EF4-FFF2-40B4-BE49-F238E27FC236}">
                <a16:creationId xmlns:a16="http://schemas.microsoft.com/office/drawing/2014/main" id="{D22DDBA6-4182-4409-83EC-E0063646AA9C}"/>
              </a:ext>
            </a:extLst>
          </p:cNvPr>
          <p:cNvGrpSpPr/>
          <p:nvPr/>
        </p:nvGrpSpPr>
        <p:grpSpPr>
          <a:xfrm>
            <a:off x="4275554" y="5188227"/>
            <a:ext cx="1277982" cy="1277984"/>
            <a:chOff x="7575246" y="1932603"/>
            <a:chExt cx="1751634" cy="17516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Dowolny kształt: kształt 32">
              <a:extLst>
                <a:ext uri="{FF2B5EF4-FFF2-40B4-BE49-F238E27FC236}">
                  <a16:creationId xmlns:a16="http://schemas.microsoft.com/office/drawing/2014/main" id="{F780A546-D0AA-477A-B858-6077E216CAA9}"/>
                </a:ext>
              </a:extLst>
            </p:cNvPr>
            <p:cNvSpPr/>
            <p:nvPr/>
          </p:nvSpPr>
          <p:spPr>
            <a:xfrm rot="16200000">
              <a:off x="7575245" y="1932604"/>
              <a:ext cx="1751636" cy="1751634"/>
            </a:xfrm>
            <a:custGeom>
              <a:avLst/>
              <a:gdLst>
                <a:gd name="connsiteX0" fmla="*/ 875818 w 1751636"/>
                <a:gd name="connsiteY0" fmla="*/ 0 h 1751634"/>
                <a:gd name="connsiteX1" fmla="*/ 880080 w 1751636"/>
                <a:gd name="connsiteY1" fmla="*/ 215 h 1751634"/>
                <a:gd name="connsiteX2" fmla="*/ 880080 w 1751636"/>
                <a:gd name="connsiteY2" fmla="*/ 871556 h 1751634"/>
                <a:gd name="connsiteX3" fmla="*/ 1751421 w 1751636"/>
                <a:gd name="connsiteY3" fmla="*/ 871556 h 1751634"/>
                <a:gd name="connsiteX4" fmla="*/ 1751636 w 1751636"/>
                <a:gd name="connsiteY4" fmla="*/ 875817 h 1751634"/>
                <a:gd name="connsiteX5" fmla="*/ 875818 w 1751636"/>
                <a:gd name="connsiteY5" fmla="*/ 1751634 h 1751634"/>
                <a:gd name="connsiteX6" fmla="*/ 0 w 1751636"/>
                <a:gd name="connsiteY6" fmla="*/ 875817 h 1751634"/>
                <a:gd name="connsiteX7" fmla="*/ 875818 w 1751636"/>
                <a:gd name="connsiteY7" fmla="*/ 0 h 1751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1636" h="1751634">
                  <a:moveTo>
                    <a:pt x="875818" y="0"/>
                  </a:moveTo>
                  <a:lnTo>
                    <a:pt x="880080" y="215"/>
                  </a:lnTo>
                  <a:lnTo>
                    <a:pt x="880080" y="871556"/>
                  </a:lnTo>
                  <a:lnTo>
                    <a:pt x="1751421" y="871556"/>
                  </a:lnTo>
                  <a:lnTo>
                    <a:pt x="1751636" y="875817"/>
                  </a:lnTo>
                  <a:cubicBezTo>
                    <a:pt x="1751636" y="1359517"/>
                    <a:pt x="1359519" y="1751634"/>
                    <a:pt x="875818" y="1751634"/>
                  </a:cubicBezTo>
                  <a:cubicBezTo>
                    <a:pt x="392117" y="1751634"/>
                    <a:pt x="0" y="1359517"/>
                    <a:pt x="0" y="875817"/>
                  </a:cubicBezTo>
                  <a:cubicBezTo>
                    <a:pt x="0" y="392117"/>
                    <a:pt x="392117" y="0"/>
                    <a:pt x="875818" y="0"/>
                  </a:cubicBezTo>
                  <a:close/>
                </a:path>
              </a:pathLst>
            </a:custGeom>
            <a:solidFill>
              <a:srgbClr val="174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pl-PL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Owal 33">
              <a:extLst>
                <a:ext uri="{FF2B5EF4-FFF2-40B4-BE49-F238E27FC236}">
                  <a16:creationId xmlns:a16="http://schemas.microsoft.com/office/drawing/2014/main" id="{D9DE63A6-DA9C-4821-AAB4-B76DEDE257C7}"/>
                </a:ext>
              </a:extLst>
            </p:cNvPr>
            <p:cNvSpPr/>
            <p:nvPr/>
          </p:nvSpPr>
          <p:spPr>
            <a:xfrm>
              <a:off x="7697165" y="2054523"/>
              <a:ext cx="1507795" cy="1507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l-PL" sz="3200" dirty="0" err="1">
                  <a:solidFill>
                    <a:schemeClr val="accent1"/>
                  </a:solidFill>
                </a:rPr>
                <a:t>URs</a:t>
              </a:r>
              <a:br>
                <a:rPr lang="pl-PL" sz="2400" dirty="0">
                  <a:solidFill>
                    <a:schemeClr val="accent1"/>
                  </a:solidFill>
                </a:rPr>
              </a:br>
              <a:r>
                <a:rPr lang="pl-PL" sz="2400" dirty="0">
                  <a:solidFill>
                    <a:schemeClr val="accent1"/>
                  </a:solidFill>
                </a:rPr>
                <a:t>2h</a:t>
              </a:r>
              <a:endParaRPr lang="pl-PL" sz="2400" b="1" dirty="0">
                <a:solidFill>
                  <a:schemeClr val="accent1"/>
                </a:solidFill>
              </a:endParaRPr>
            </a:p>
          </p:txBody>
        </p:sp>
      </p:grpSp>
      <p:cxnSp>
        <p:nvCxnSpPr>
          <p:cNvPr id="35" name="Łącznik prosty 34">
            <a:extLst>
              <a:ext uri="{FF2B5EF4-FFF2-40B4-BE49-F238E27FC236}">
                <a16:creationId xmlns:a16="http://schemas.microsoft.com/office/drawing/2014/main" id="{EF4DBEFE-7422-41ED-9395-99B32221FE65}"/>
              </a:ext>
            </a:extLst>
          </p:cNvPr>
          <p:cNvCxnSpPr>
            <a:cxnSpLocks/>
            <a:stCxn id="11" idx="4"/>
            <a:endCxn id="30" idx="4"/>
          </p:cNvCxnSpPr>
          <p:nvPr/>
        </p:nvCxnSpPr>
        <p:spPr>
          <a:xfrm>
            <a:off x="3911204" y="3045666"/>
            <a:ext cx="1003342" cy="452694"/>
          </a:xfrm>
          <a:prstGeom prst="line">
            <a:avLst/>
          </a:prstGeom>
          <a:ln w="381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Łącznik prosty 35">
            <a:extLst>
              <a:ext uri="{FF2B5EF4-FFF2-40B4-BE49-F238E27FC236}">
                <a16:creationId xmlns:a16="http://schemas.microsoft.com/office/drawing/2014/main" id="{6B8D92E8-CF98-4081-A630-C271204387F0}"/>
              </a:ext>
            </a:extLst>
          </p:cNvPr>
          <p:cNvCxnSpPr>
            <a:cxnSpLocks/>
            <a:stCxn id="30" idx="6"/>
            <a:endCxn id="33" idx="4"/>
          </p:cNvCxnSpPr>
          <p:nvPr/>
        </p:nvCxnSpPr>
        <p:spPr>
          <a:xfrm flipH="1">
            <a:off x="4914545" y="4776344"/>
            <a:ext cx="1" cy="411883"/>
          </a:xfrm>
          <a:prstGeom prst="line">
            <a:avLst/>
          </a:prstGeom>
          <a:ln w="381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upa 36">
            <a:extLst>
              <a:ext uri="{FF2B5EF4-FFF2-40B4-BE49-F238E27FC236}">
                <a16:creationId xmlns:a16="http://schemas.microsoft.com/office/drawing/2014/main" id="{42B22ADC-4551-48B9-A81B-E98F8463F3EF}"/>
              </a:ext>
            </a:extLst>
          </p:cNvPr>
          <p:cNvGrpSpPr/>
          <p:nvPr/>
        </p:nvGrpSpPr>
        <p:grpSpPr>
          <a:xfrm>
            <a:off x="6190513" y="3498360"/>
            <a:ext cx="1277982" cy="1277984"/>
            <a:chOff x="7575246" y="1932603"/>
            <a:chExt cx="1751634" cy="17516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89F5F623-5F9A-462E-BD30-95B32B4E3FB1}"/>
                </a:ext>
              </a:extLst>
            </p:cNvPr>
            <p:cNvSpPr/>
            <p:nvPr/>
          </p:nvSpPr>
          <p:spPr>
            <a:xfrm rot="16200000">
              <a:off x="7575245" y="1932604"/>
              <a:ext cx="1751636" cy="1751634"/>
            </a:xfrm>
            <a:custGeom>
              <a:avLst/>
              <a:gdLst>
                <a:gd name="connsiteX0" fmla="*/ 875818 w 1751636"/>
                <a:gd name="connsiteY0" fmla="*/ 0 h 1751634"/>
                <a:gd name="connsiteX1" fmla="*/ 880080 w 1751636"/>
                <a:gd name="connsiteY1" fmla="*/ 215 h 1751634"/>
                <a:gd name="connsiteX2" fmla="*/ 880080 w 1751636"/>
                <a:gd name="connsiteY2" fmla="*/ 871556 h 1751634"/>
                <a:gd name="connsiteX3" fmla="*/ 1751421 w 1751636"/>
                <a:gd name="connsiteY3" fmla="*/ 871556 h 1751634"/>
                <a:gd name="connsiteX4" fmla="*/ 1751636 w 1751636"/>
                <a:gd name="connsiteY4" fmla="*/ 875817 h 1751634"/>
                <a:gd name="connsiteX5" fmla="*/ 875818 w 1751636"/>
                <a:gd name="connsiteY5" fmla="*/ 1751634 h 1751634"/>
                <a:gd name="connsiteX6" fmla="*/ 0 w 1751636"/>
                <a:gd name="connsiteY6" fmla="*/ 875817 h 1751634"/>
                <a:gd name="connsiteX7" fmla="*/ 875818 w 1751636"/>
                <a:gd name="connsiteY7" fmla="*/ 0 h 1751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1636" h="1751634">
                  <a:moveTo>
                    <a:pt x="875818" y="0"/>
                  </a:moveTo>
                  <a:lnTo>
                    <a:pt x="880080" y="215"/>
                  </a:lnTo>
                  <a:lnTo>
                    <a:pt x="880080" y="871556"/>
                  </a:lnTo>
                  <a:lnTo>
                    <a:pt x="1751421" y="871556"/>
                  </a:lnTo>
                  <a:lnTo>
                    <a:pt x="1751636" y="875817"/>
                  </a:lnTo>
                  <a:cubicBezTo>
                    <a:pt x="1751636" y="1359517"/>
                    <a:pt x="1359519" y="1751634"/>
                    <a:pt x="875818" y="1751634"/>
                  </a:cubicBezTo>
                  <a:cubicBezTo>
                    <a:pt x="392117" y="1751634"/>
                    <a:pt x="0" y="1359517"/>
                    <a:pt x="0" y="875817"/>
                  </a:cubicBezTo>
                  <a:cubicBezTo>
                    <a:pt x="0" y="392117"/>
                    <a:pt x="392117" y="0"/>
                    <a:pt x="875818" y="0"/>
                  </a:cubicBezTo>
                  <a:close/>
                </a:path>
              </a:pathLst>
            </a:custGeom>
            <a:solidFill>
              <a:srgbClr val="174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pl-PL" b="1" dirty="0">
                <a:solidFill>
                  <a:schemeClr val="bg1"/>
                </a:solidFill>
              </a:endParaRPr>
            </a:p>
          </p:txBody>
        </p:sp>
        <p:sp>
          <p:nvSpPr>
            <p:cNvPr id="39" name="Owal 38">
              <a:extLst>
                <a:ext uri="{FF2B5EF4-FFF2-40B4-BE49-F238E27FC236}">
                  <a16:creationId xmlns:a16="http://schemas.microsoft.com/office/drawing/2014/main" id="{3B47DAEF-0E5D-4A16-AA0A-22605B3375C4}"/>
                </a:ext>
              </a:extLst>
            </p:cNvPr>
            <p:cNvSpPr/>
            <p:nvPr/>
          </p:nvSpPr>
          <p:spPr>
            <a:xfrm>
              <a:off x="7697165" y="2054523"/>
              <a:ext cx="1507795" cy="1507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l-PL" sz="3200" dirty="0">
                  <a:solidFill>
                    <a:schemeClr val="accent1"/>
                  </a:solidFill>
                </a:rPr>
                <a:t>BRD</a:t>
              </a:r>
              <a:br>
                <a:rPr lang="pl-PL" sz="2400" dirty="0">
                  <a:solidFill>
                    <a:schemeClr val="accent1"/>
                  </a:solidFill>
                </a:rPr>
              </a:br>
              <a:r>
                <a:rPr lang="pl-PL" sz="2400" dirty="0">
                  <a:solidFill>
                    <a:schemeClr val="accent1"/>
                  </a:solidFill>
                </a:rPr>
                <a:t>2h</a:t>
              </a:r>
              <a:endParaRPr lang="pl-PL" sz="2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0" name="Grupa 39">
            <a:extLst>
              <a:ext uri="{FF2B5EF4-FFF2-40B4-BE49-F238E27FC236}">
                <a16:creationId xmlns:a16="http://schemas.microsoft.com/office/drawing/2014/main" id="{DE449C5C-3275-4070-9BC7-6D6AADB9810A}"/>
              </a:ext>
            </a:extLst>
          </p:cNvPr>
          <p:cNvGrpSpPr/>
          <p:nvPr/>
        </p:nvGrpSpPr>
        <p:grpSpPr>
          <a:xfrm>
            <a:off x="6190512" y="5188227"/>
            <a:ext cx="1277982" cy="1277984"/>
            <a:chOff x="7575246" y="1932603"/>
            <a:chExt cx="1751634" cy="17516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242BB788-590A-4CAD-B2EE-8B1DBF0C57CF}"/>
                </a:ext>
              </a:extLst>
            </p:cNvPr>
            <p:cNvSpPr/>
            <p:nvPr/>
          </p:nvSpPr>
          <p:spPr>
            <a:xfrm rot="16200000">
              <a:off x="7575245" y="1932604"/>
              <a:ext cx="1751636" cy="1751634"/>
            </a:xfrm>
            <a:custGeom>
              <a:avLst/>
              <a:gdLst>
                <a:gd name="connsiteX0" fmla="*/ 875818 w 1751636"/>
                <a:gd name="connsiteY0" fmla="*/ 0 h 1751634"/>
                <a:gd name="connsiteX1" fmla="*/ 880080 w 1751636"/>
                <a:gd name="connsiteY1" fmla="*/ 215 h 1751634"/>
                <a:gd name="connsiteX2" fmla="*/ 880080 w 1751636"/>
                <a:gd name="connsiteY2" fmla="*/ 871556 h 1751634"/>
                <a:gd name="connsiteX3" fmla="*/ 1751421 w 1751636"/>
                <a:gd name="connsiteY3" fmla="*/ 871556 h 1751634"/>
                <a:gd name="connsiteX4" fmla="*/ 1751636 w 1751636"/>
                <a:gd name="connsiteY4" fmla="*/ 875817 h 1751634"/>
                <a:gd name="connsiteX5" fmla="*/ 875818 w 1751636"/>
                <a:gd name="connsiteY5" fmla="*/ 1751634 h 1751634"/>
                <a:gd name="connsiteX6" fmla="*/ 0 w 1751636"/>
                <a:gd name="connsiteY6" fmla="*/ 875817 h 1751634"/>
                <a:gd name="connsiteX7" fmla="*/ 875818 w 1751636"/>
                <a:gd name="connsiteY7" fmla="*/ 0 h 1751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1636" h="1751634">
                  <a:moveTo>
                    <a:pt x="875818" y="0"/>
                  </a:moveTo>
                  <a:lnTo>
                    <a:pt x="880080" y="215"/>
                  </a:lnTo>
                  <a:lnTo>
                    <a:pt x="880080" y="871556"/>
                  </a:lnTo>
                  <a:lnTo>
                    <a:pt x="1751421" y="871556"/>
                  </a:lnTo>
                  <a:lnTo>
                    <a:pt x="1751636" y="875817"/>
                  </a:lnTo>
                  <a:cubicBezTo>
                    <a:pt x="1751636" y="1359517"/>
                    <a:pt x="1359519" y="1751634"/>
                    <a:pt x="875818" y="1751634"/>
                  </a:cubicBezTo>
                  <a:cubicBezTo>
                    <a:pt x="392117" y="1751634"/>
                    <a:pt x="0" y="1359517"/>
                    <a:pt x="0" y="875817"/>
                  </a:cubicBezTo>
                  <a:cubicBezTo>
                    <a:pt x="0" y="392117"/>
                    <a:pt x="392117" y="0"/>
                    <a:pt x="875818" y="0"/>
                  </a:cubicBezTo>
                  <a:close/>
                </a:path>
              </a:pathLst>
            </a:custGeom>
            <a:solidFill>
              <a:srgbClr val="174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pl-PL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Owal 41">
              <a:extLst>
                <a:ext uri="{FF2B5EF4-FFF2-40B4-BE49-F238E27FC236}">
                  <a16:creationId xmlns:a16="http://schemas.microsoft.com/office/drawing/2014/main" id="{0C9359EA-9D4B-4612-984D-4E40B6F5EA66}"/>
                </a:ext>
              </a:extLst>
            </p:cNvPr>
            <p:cNvSpPr/>
            <p:nvPr/>
          </p:nvSpPr>
          <p:spPr>
            <a:xfrm>
              <a:off x="7697165" y="2054523"/>
              <a:ext cx="1507795" cy="1507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l-PL" sz="3200" dirty="0">
                  <a:solidFill>
                    <a:schemeClr val="accent1"/>
                  </a:solidFill>
                </a:rPr>
                <a:t>CS</a:t>
              </a:r>
              <a:br>
                <a:rPr lang="pl-PL" sz="2400" dirty="0">
                  <a:solidFill>
                    <a:schemeClr val="accent1"/>
                  </a:solidFill>
                </a:rPr>
              </a:br>
              <a:r>
                <a:rPr lang="pl-PL" sz="2400" dirty="0">
                  <a:solidFill>
                    <a:schemeClr val="accent1"/>
                  </a:solidFill>
                </a:rPr>
                <a:t>3h</a:t>
              </a:r>
              <a:endParaRPr lang="pl-PL" sz="2400" b="1" dirty="0">
                <a:solidFill>
                  <a:schemeClr val="accent1"/>
                </a:solidFill>
              </a:endParaRPr>
            </a:p>
          </p:txBody>
        </p:sp>
      </p:grpSp>
      <p:cxnSp>
        <p:nvCxnSpPr>
          <p:cNvPr id="43" name="Łącznik prosty 42">
            <a:extLst>
              <a:ext uri="{FF2B5EF4-FFF2-40B4-BE49-F238E27FC236}">
                <a16:creationId xmlns:a16="http://schemas.microsoft.com/office/drawing/2014/main" id="{C7AF25C6-A499-49B5-AD03-EF3B3743B07D}"/>
              </a:ext>
            </a:extLst>
          </p:cNvPr>
          <p:cNvCxnSpPr>
            <a:cxnSpLocks/>
            <a:stCxn id="12" idx="4"/>
            <a:endCxn id="38" idx="4"/>
          </p:cNvCxnSpPr>
          <p:nvPr/>
        </p:nvCxnSpPr>
        <p:spPr>
          <a:xfrm flipH="1">
            <a:off x="6829504" y="3045666"/>
            <a:ext cx="79672" cy="452694"/>
          </a:xfrm>
          <a:prstGeom prst="line">
            <a:avLst/>
          </a:prstGeom>
          <a:ln w="381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Łącznik prosty 43">
            <a:extLst>
              <a:ext uri="{FF2B5EF4-FFF2-40B4-BE49-F238E27FC236}">
                <a16:creationId xmlns:a16="http://schemas.microsoft.com/office/drawing/2014/main" id="{E879B3F1-E532-4455-AEF3-19F2F55854FD}"/>
              </a:ext>
            </a:extLst>
          </p:cNvPr>
          <p:cNvCxnSpPr>
            <a:cxnSpLocks/>
            <a:stCxn id="38" idx="6"/>
            <a:endCxn id="41" idx="4"/>
          </p:cNvCxnSpPr>
          <p:nvPr/>
        </p:nvCxnSpPr>
        <p:spPr>
          <a:xfrm flipH="1">
            <a:off x="6829503" y="4776344"/>
            <a:ext cx="1" cy="411883"/>
          </a:xfrm>
          <a:prstGeom prst="line">
            <a:avLst/>
          </a:prstGeom>
          <a:ln w="381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upa 44">
            <a:extLst>
              <a:ext uri="{FF2B5EF4-FFF2-40B4-BE49-F238E27FC236}">
                <a16:creationId xmlns:a16="http://schemas.microsoft.com/office/drawing/2014/main" id="{4DB2ED03-117B-41D2-BB87-6EE55F558899}"/>
              </a:ext>
            </a:extLst>
          </p:cNvPr>
          <p:cNvGrpSpPr/>
          <p:nvPr/>
        </p:nvGrpSpPr>
        <p:grpSpPr>
          <a:xfrm>
            <a:off x="7746209" y="4343292"/>
            <a:ext cx="1277982" cy="1277984"/>
            <a:chOff x="7575246" y="1932603"/>
            <a:chExt cx="1751634" cy="17516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Dowolny kształt: kształt 45">
              <a:extLst>
                <a:ext uri="{FF2B5EF4-FFF2-40B4-BE49-F238E27FC236}">
                  <a16:creationId xmlns:a16="http://schemas.microsoft.com/office/drawing/2014/main" id="{BF84111A-67FF-4BB9-A53E-4F63E2C95F29}"/>
                </a:ext>
              </a:extLst>
            </p:cNvPr>
            <p:cNvSpPr/>
            <p:nvPr/>
          </p:nvSpPr>
          <p:spPr>
            <a:xfrm rot="16200000">
              <a:off x="7575245" y="1932604"/>
              <a:ext cx="1751636" cy="1751634"/>
            </a:xfrm>
            <a:custGeom>
              <a:avLst/>
              <a:gdLst>
                <a:gd name="connsiteX0" fmla="*/ 875818 w 1751636"/>
                <a:gd name="connsiteY0" fmla="*/ 0 h 1751634"/>
                <a:gd name="connsiteX1" fmla="*/ 880080 w 1751636"/>
                <a:gd name="connsiteY1" fmla="*/ 215 h 1751634"/>
                <a:gd name="connsiteX2" fmla="*/ 880080 w 1751636"/>
                <a:gd name="connsiteY2" fmla="*/ 871556 h 1751634"/>
                <a:gd name="connsiteX3" fmla="*/ 1751421 w 1751636"/>
                <a:gd name="connsiteY3" fmla="*/ 871556 h 1751634"/>
                <a:gd name="connsiteX4" fmla="*/ 1751636 w 1751636"/>
                <a:gd name="connsiteY4" fmla="*/ 875817 h 1751634"/>
                <a:gd name="connsiteX5" fmla="*/ 875818 w 1751636"/>
                <a:gd name="connsiteY5" fmla="*/ 1751634 h 1751634"/>
                <a:gd name="connsiteX6" fmla="*/ 0 w 1751636"/>
                <a:gd name="connsiteY6" fmla="*/ 875817 h 1751634"/>
                <a:gd name="connsiteX7" fmla="*/ 875818 w 1751636"/>
                <a:gd name="connsiteY7" fmla="*/ 0 h 1751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1636" h="1751634">
                  <a:moveTo>
                    <a:pt x="875818" y="0"/>
                  </a:moveTo>
                  <a:lnTo>
                    <a:pt x="880080" y="215"/>
                  </a:lnTo>
                  <a:lnTo>
                    <a:pt x="880080" y="871556"/>
                  </a:lnTo>
                  <a:lnTo>
                    <a:pt x="1751421" y="871556"/>
                  </a:lnTo>
                  <a:lnTo>
                    <a:pt x="1751636" y="875817"/>
                  </a:lnTo>
                  <a:cubicBezTo>
                    <a:pt x="1751636" y="1359517"/>
                    <a:pt x="1359519" y="1751634"/>
                    <a:pt x="875818" y="1751634"/>
                  </a:cubicBezTo>
                  <a:cubicBezTo>
                    <a:pt x="392117" y="1751634"/>
                    <a:pt x="0" y="1359517"/>
                    <a:pt x="0" y="875817"/>
                  </a:cubicBezTo>
                  <a:cubicBezTo>
                    <a:pt x="0" y="392117"/>
                    <a:pt x="392117" y="0"/>
                    <a:pt x="875818" y="0"/>
                  </a:cubicBezTo>
                  <a:close/>
                </a:path>
              </a:pathLst>
            </a:custGeom>
            <a:solidFill>
              <a:srgbClr val="174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pl-PL" b="1" dirty="0">
                <a:solidFill>
                  <a:schemeClr val="bg1"/>
                </a:solidFill>
              </a:endParaRPr>
            </a:p>
          </p:txBody>
        </p:sp>
        <p:sp>
          <p:nvSpPr>
            <p:cNvPr id="47" name="Owal 46">
              <a:extLst>
                <a:ext uri="{FF2B5EF4-FFF2-40B4-BE49-F238E27FC236}">
                  <a16:creationId xmlns:a16="http://schemas.microsoft.com/office/drawing/2014/main" id="{EE1E14C1-F65A-4CDC-AD84-D63C2614B167}"/>
                </a:ext>
              </a:extLst>
            </p:cNvPr>
            <p:cNvSpPr/>
            <p:nvPr/>
          </p:nvSpPr>
          <p:spPr>
            <a:xfrm>
              <a:off x="7697165" y="2054523"/>
              <a:ext cx="1507795" cy="1507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l-PL" sz="3200" dirty="0">
                  <a:solidFill>
                    <a:schemeClr val="accent1"/>
                  </a:solidFill>
                </a:rPr>
                <a:t>Ter.</a:t>
              </a:r>
              <a:br>
                <a:rPr lang="pl-PL" sz="2400" dirty="0">
                  <a:solidFill>
                    <a:schemeClr val="accent1"/>
                  </a:solidFill>
                </a:rPr>
              </a:br>
              <a:r>
                <a:rPr lang="pl-PL" sz="2400" dirty="0">
                  <a:solidFill>
                    <a:schemeClr val="accent1"/>
                  </a:solidFill>
                </a:rPr>
                <a:t>2h</a:t>
              </a:r>
              <a:endParaRPr lang="pl-PL" sz="2400" b="1" dirty="0">
                <a:solidFill>
                  <a:schemeClr val="accent1"/>
                </a:solidFill>
              </a:endParaRPr>
            </a:p>
          </p:txBody>
        </p:sp>
      </p:grpSp>
      <p:cxnSp>
        <p:nvCxnSpPr>
          <p:cNvPr id="48" name="Łącznik prosty 47">
            <a:extLst>
              <a:ext uri="{FF2B5EF4-FFF2-40B4-BE49-F238E27FC236}">
                <a16:creationId xmlns:a16="http://schemas.microsoft.com/office/drawing/2014/main" id="{0674F56C-42D3-4A98-8100-E8DAFEBEF3D1}"/>
              </a:ext>
            </a:extLst>
          </p:cNvPr>
          <p:cNvCxnSpPr>
            <a:cxnSpLocks/>
            <a:stCxn id="12" idx="4"/>
            <a:endCxn id="46" idx="3"/>
          </p:cNvCxnSpPr>
          <p:nvPr/>
        </p:nvCxnSpPr>
        <p:spPr>
          <a:xfrm>
            <a:off x="6909176" y="3045666"/>
            <a:ext cx="1472915" cy="1297783"/>
          </a:xfrm>
          <a:prstGeom prst="line">
            <a:avLst/>
          </a:prstGeom>
          <a:ln w="381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Obraz 50">
            <a:extLst>
              <a:ext uri="{FF2B5EF4-FFF2-40B4-BE49-F238E27FC236}">
                <a16:creationId xmlns:a16="http://schemas.microsoft.com/office/drawing/2014/main" id="{7444E43C-F493-415D-8054-76F850EB02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916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1B3E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85617" y="524605"/>
            <a:ext cx="8218170" cy="5835650"/>
          </a:xfrm>
          <a:custGeom>
            <a:avLst/>
            <a:gdLst/>
            <a:ahLst/>
            <a:cxnLst/>
            <a:rect l="l" t="t" r="r" b="b"/>
            <a:pathLst>
              <a:path w="8218170" h="5835650">
                <a:moveTo>
                  <a:pt x="8218039" y="5835601"/>
                </a:moveTo>
                <a:lnTo>
                  <a:pt x="0" y="5835601"/>
                </a:lnTo>
                <a:lnTo>
                  <a:pt x="0" y="0"/>
                </a:lnTo>
                <a:lnTo>
                  <a:pt x="8218039" y="0"/>
                </a:lnTo>
                <a:lnTo>
                  <a:pt x="8218039" y="5835601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1279" y="516064"/>
            <a:ext cx="8231505" cy="5848985"/>
          </a:xfrm>
          <a:custGeom>
            <a:avLst/>
            <a:gdLst/>
            <a:ahLst/>
            <a:cxnLst/>
            <a:rect l="l" t="t" r="r" b="b"/>
            <a:pathLst>
              <a:path w="8231505" h="5848985">
                <a:moveTo>
                  <a:pt x="8231022" y="0"/>
                </a:moveTo>
                <a:lnTo>
                  <a:pt x="8218043" y="0"/>
                </a:lnTo>
                <a:lnTo>
                  <a:pt x="8218043" y="12979"/>
                </a:lnTo>
                <a:lnTo>
                  <a:pt x="8218043" y="5812307"/>
                </a:lnTo>
                <a:lnTo>
                  <a:pt x="8218043" y="5835091"/>
                </a:lnTo>
                <a:lnTo>
                  <a:pt x="8023301" y="5835091"/>
                </a:lnTo>
                <a:lnTo>
                  <a:pt x="8019872" y="5835688"/>
                </a:lnTo>
                <a:lnTo>
                  <a:pt x="8661" y="5835688"/>
                </a:lnTo>
                <a:lnTo>
                  <a:pt x="8661" y="12979"/>
                </a:lnTo>
                <a:lnTo>
                  <a:pt x="8218043" y="12979"/>
                </a:lnTo>
                <a:lnTo>
                  <a:pt x="8218043" y="0"/>
                </a:lnTo>
                <a:lnTo>
                  <a:pt x="0" y="0"/>
                </a:lnTo>
                <a:lnTo>
                  <a:pt x="0" y="9093"/>
                </a:lnTo>
                <a:lnTo>
                  <a:pt x="0" y="12979"/>
                </a:lnTo>
                <a:lnTo>
                  <a:pt x="0" y="5835688"/>
                </a:lnTo>
                <a:lnTo>
                  <a:pt x="0" y="5844781"/>
                </a:lnTo>
                <a:lnTo>
                  <a:pt x="0" y="5848680"/>
                </a:lnTo>
                <a:lnTo>
                  <a:pt x="8231022" y="5848680"/>
                </a:lnTo>
                <a:lnTo>
                  <a:pt x="8231022" y="9093"/>
                </a:lnTo>
                <a:lnTo>
                  <a:pt x="8231022" y="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64920" y="4489538"/>
            <a:ext cx="1334414" cy="186160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20910" y="4642437"/>
            <a:ext cx="1927080" cy="170870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78872" y="4842852"/>
            <a:ext cx="1904098" cy="150829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87713" y="3829943"/>
            <a:ext cx="1432229" cy="252119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9376" y="4571344"/>
            <a:ext cx="1932565" cy="177979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89940" y="733285"/>
            <a:ext cx="588975" cy="561785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174268" y="2649092"/>
            <a:ext cx="1525053" cy="199817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430265" y="2823895"/>
            <a:ext cx="1939047" cy="2023783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688219" y="3024306"/>
            <a:ext cx="1937080" cy="202356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18489" y="2750604"/>
            <a:ext cx="1937308" cy="202576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269883" y="798309"/>
            <a:ext cx="1486203" cy="3170232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983602" y="808647"/>
            <a:ext cx="1715719" cy="2020087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5239600" y="1005345"/>
            <a:ext cx="1939046" cy="2023793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3497567" y="1205763"/>
            <a:ext cx="1937080" cy="2023564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27837" y="932057"/>
            <a:ext cx="1937080" cy="2023563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3433856" y="529132"/>
            <a:ext cx="5265478" cy="881646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3085058" y="6351142"/>
            <a:ext cx="5419521" cy="9055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8699322" y="5714542"/>
            <a:ext cx="4343" cy="613956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85609" y="524598"/>
            <a:ext cx="8218055" cy="5835599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85609" y="524598"/>
            <a:ext cx="492328" cy="645312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967018" y="0"/>
            <a:ext cx="4979626" cy="1074851"/>
          </a:xfrm>
          <a:prstGeom prst="rect">
            <a:avLst/>
          </a:prstGeom>
        </p:spPr>
      </p:pic>
      <p:sp>
        <p:nvSpPr>
          <p:cNvPr id="28" name="Prostokąt 27">
            <a:extLst>
              <a:ext uri="{FF2B5EF4-FFF2-40B4-BE49-F238E27FC236}">
                <a16:creationId xmlns:a16="http://schemas.microsoft.com/office/drawing/2014/main" id="{7B70856F-AF0B-445E-8018-6F507A94C1A7}"/>
              </a:ext>
            </a:extLst>
          </p:cNvPr>
          <p:cNvSpPr/>
          <p:nvPr/>
        </p:nvSpPr>
        <p:spPr>
          <a:xfrm>
            <a:off x="1677547" y="3066420"/>
            <a:ext cx="5788906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ILU NAS BYŁO…</a:t>
            </a:r>
          </a:p>
          <a:p>
            <a:pPr lvl="0" algn="ctr">
              <a:spcAft>
                <a:spcPts val="600"/>
              </a:spcAft>
            </a:pPr>
            <a:br>
              <a:rPr lang="pl-PL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1" name="Obraz 30">
            <a:extLst>
              <a:ext uri="{FF2B5EF4-FFF2-40B4-BE49-F238E27FC236}">
                <a16:creationId xmlns:a16="http://schemas.microsoft.com/office/drawing/2014/main" id="{CA5354B0-0DBD-420F-8665-DD380349A0F8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t="94274"/>
          <a:stretch/>
        </p:blipFill>
        <p:spPr>
          <a:xfrm>
            <a:off x="665226" y="3795388"/>
            <a:ext cx="7813548" cy="18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38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177360E6-7EEB-4623-BC00-6A676593E8B5}"/>
              </a:ext>
            </a:extLst>
          </p:cNvPr>
          <p:cNvSpPr/>
          <p:nvPr/>
        </p:nvSpPr>
        <p:spPr>
          <a:xfrm>
            <a:off x="1371600" y="2743200"/>
            <a:ext cx="708660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22 wykładowców</a:t>
            </a:r>
          </a:p>
          <a:p>
            <a:pPr lvl="0">
              <a:spcAft>
                <a:spcPts val="600"/>
              </a:spcAft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(nauczyciele akademiccy, audytorzy BRD, projektanci inżynierii drogowej i transportowej, organizatorzy ruchu drogowego)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l-PL" sz="2000" b="1" dirty="0">
              <a:solidFill>
                <a:srgbClr val="1B3E9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3 562 uczestników </a:t>
            </a:r>
            <a:r>
              <a:rPr lang="pl-PL" sz="16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(685 bezp., 2877 </a:t>
            </a:r>
            <a:r>
              <a:rPr lang="pl-PL" sz="1600" b="1" dirty="0" err="1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zdaln</a:t>
            </a:r>
            <a:r>
              <a:rPr lang="pl-PL" sz="16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.)</a:t>
            </a:r>
          </a:p>
          <a:p>
            <a:pPr lvl="0">
              <a:spcAft>
                <a:spcPts val="600"/>
              </a:spcAft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(organy zarządzające ruchem drogowym, organy nadzorujące zarządzaniem ruchem drogowym, zarządy dróg, wydziały ruchu drogowego Policji -</a:t>
            </a:r>
          </a:p>
          <a:p>
            <a:pPr lvl="0">
              <a:spcAft>
                <a:spcPts val="600"/>
              </a:spcAft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- wojewódzkie, powiatowe, gminne)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STATYSTYKA SZKOLEŃ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Grafika 2" descr="Pracownik biurowy z wypełnieniem pełnym">
            <a:extLst>
              <a:ext uri="{FF2B5EF4-FFF2-40B4-BE49-F238E27FC236}">
                <a16:creationId xmlns:a16="http://schemas.microsoft.com/office/drawing/2014/main" id="{FAD3786B-7D91-4902-AB50-EAF66CE221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4800" y="4267201"/>
            <a:ext cx="914400" cy="914400"/>
          </a:xfrm>
          <a:prstGeom prst="rect">
            <a:avLst/>
          </a:prstGeom>
        </p:spPr>
      </p:pic>
      <p:pic>
        <p:nvPicPr>
          <p:cNvPr id="7" name="Grafika 6" descr="Profesor kontur">
            <a:extLst>
              <a:ext uri="{FF2B5EF4-FFF2-40B4-BE49-F238E27FC236}">
                <a16:creationId xmlns:a16="http://schemas.microsoft.com/office/drawing/2014/main" id="{DEBCA3B2-B4FD-4E38-BAFE-8E91CF30E1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4800" y="2438400"/>
            <a:ext cx="914400" cy="914400"/>
          </a:xfrm>
          <a:prstGeom prst="rect">
            <a:avLst/>
          </a:prstGeom>
        </p:spPr>
      </p:pic>
      <p:graphicFrame>
        <p:nvGraphicFramePr>
          <p:cNvPr id="11" name="Wykres 10">
            <a:extLst>
              <a:ext uri="{FF2B5EF4-FFF2-40B4-BE49-F238E27FC236}">
                <a16:creationId xmlns:a16="http://schemas.microsoft.com/office/drawing/2014/main" id="{FAE3DA20-A8DE-4A72-8A6D-9E55768A5A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5734289"/>
              </p:ext>
            </p:extLst>
          </p:nvPr>
        </p:nvGraphicFramePr>
        <p:xfrm>
          <a:off x="2362200" y="957468"/>
          <a:ext cx="2895600" cy="1842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Wykres 7">
            <a:extLst>
              <a:ext uri="{FF2B5EF4-FFF2-40B4-BE49-F238E27FC236}">
                <a16:creationId xmlns:a16="http://schemas.microsoft.com/office/drawing/2014/main" id="{A9FF2DB6-349A-4162-9694-3EC513E427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3644340"/>
              </p:ext>
            </p:extLst>
          </p:nvPr>
        </p:nvGraphicFramePr>
        <p:xfrm>
          <a:off x="5257800" y="1295400"/>
          <a:ext cx="4114800" cy="1842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9" name="Prostokąt 8">
            <a:extLst>
              <a:ext uri="{FF2B5EF4-FFF2-40B4-BE49-F238E27FC236}">
                <a16:creationId xmlns:a16="http://schemas.microsoft.com/office/drawing/2014/main" id="{53FC55CD-7B7F-483F-9175-1AC2FD78A858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01E8A57D-0EDE-4F8A-B961-A17A7870FA8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70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Graphic spid="11" grpId="0">
        <p:bldAsOne/>
      </p:bldGraphic>
      <p:bldGraphic spid="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rostokąt 29">
            <a:extLst>
              <a:ext uri="{FF2B5EF4-FFF2-40B4-BE49-F238E27FC236}">
                <a16:creationId xmlns:a16="http://schemas.microsoft.com/office/drawing/2014/main" id="{54FE50DD-2D2F-47ED-B203-AED7E39B75E1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SZKOLENIA STACJONARNE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" name="Obraz 5" descr="Obraz zawierający mapa&#10;&#10;Opis wygenerowany automatycznie">
            <a:extLst>
              <a:ext uri="{FF2B5EF4-FFF2-40B4-BE49-F238E27FC236}">
                <a16:creationId xmlns:a16="http://schemas.microsoft.com/office/drawing/2014/main" id="{82A9C3CD-0EC9-4741-88F5-DC682C09FE9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676400"/>
            <a:ext cx="5029902" cy="445832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9" name="Grafika 8" descr="Znacznik z wypełnieniem pełnym">
            <a:extLst>
              <a:ext uri="{FF2B5EF4-FFF2-40B4-BE49-F238E27FC236}">
                <a16:creationId xmlns:a16="http://schemas.microsoft.com/office/drawing/2014/main" id="{1AB826B2-32FC-4014-9A4F-7DF82C3B80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91551" y="2991161"/>
            <a:ext cx="914400" cy="914400"/>
          </a:xfrm>
          <a:prstGeom prst="rect">
            <a:avLst/>
          </a:prstGeom>
        </p:spPr>
      </p:pic>
      <p:pic>
        <p:nvPicPr>
          <p:cNvPr id="12" name="Grafika 11" descr="Znacznik z wypełnieniem pełnym">
            <a:extLst>
              <a:ext uri="{FF2B5EF4-FFF2-40B4-BE49-F238E27FC236}">
                <a16:creationId xmlns:a16="http://schemas.microsoft.com/office/drawing/2014/main" id="{2C81607C-7AC0-4A5B-964C-A338B18D66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0600" y="2438400"/>
            <a:ext cx="914400" cy="914400"/>
          </a:xfrm>
          <a:prstGeom prst="rect">
            <a:avLst/>
          </a:prstGeom>
        </p:spPr>
      </p:pic>
      <p:pic>
        <p:nvPicPr>
          <p:cNvPr id="13" name="Grafika 12" descr="Znacznik z wypełnieniem pełnym">
            <a:extLst>
              <a:ext uri="{FF2B5EF4-FFF2-40B4-BE49-F238E27FC236}">
                <a16:creationId xmlns:a16="http://schemas.microsoft.com/office/drawing/2014/main" id="{8146EFEE-899E-4D93-AB3B-F4D12A3BFE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81600" y="3276600"/>
            <a:ext cx="914400" cy="914400"/>
          </a:xfrm>
          <a:prstGeom prst="rect">
            <a:avLst/>
          </a:prstGeom>
        </p:spPr>
      </p:pic>
      <p:pic>
        <p:nvPicPr>
          <p:cNvPr id="14" name="Grafika 13" descr="Znacznik z wypełnieniem pełnym">
            <a:extLst>
              <a:ext uri="{FF2B5EF4-FFF2-40B4-BE49-F238E27FC236}">
                <a16:creationId xmlns:a16="http://schemas.microsoft.com/office/drawing/2014/main" id="{FBB2B1FA-2EB1-4729-ADC4-F0232627E2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58151" y="3437083"/>
            <a:ext cx="914400" cy="914400"/>
          </a:xfrm>
          <a:prstGeom prst="rect">
            <a:avLst/>
          </a:prstGeom>
        </p:spPr>
      </p:pic>
      <p:pic>
        <p:nvPicPr>
          <p:cNvPr id="15" name="Grafika 14" descr="Znacznik z wypełnieniem pełnym">
            <a:extLst>
              <a:ext uri="{FF2B5EF4-FFF2-40B4-BE49-F238E27FC236}">
                <a16:creationId xmlns:a16="http://schemas.microsoft.com/office/drawing/2014/main" id="{92FA7545-D665-4AA1-A957-E3F838FF2C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57600" y="1676400"/>
            <a:ext cx="914400" cy="914400"/>
          </a:xfrm>
          <a:prstGeom prst="rect">
            <a:avLst/>
          </a:prstGeom>
        </p:spPr>
      </p:pic>
      <p:pic>
        <p:nvPicPr>
          <p:cNvPr id="16" name="Grafika 15" descr="Znacznik z wypełnieniem pełnym">
            <a:extLst>
              <a:ext uri="{FF2B5EF4-FFF2-40B4-BE49-F238E27FC236}">
                <a16:creationId xmlns:a16="http://schemas.microsoft.com/office/drawing/2014/main" id="{E2FE7995-6EB4-4734-A2D1-87DA415CD6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1100" y="2705722"/>
            <a:ext cx="914400" cy="914400"/>
          </a:xfrm>
          <a:prstGeom prst="rect">
            <a:avLst/>
          </a:prstGeom>
        </p:spPr>
      </p:pic>
      <p:pic>
        <p:nvPicPr>
          <p:cNvPr id="17" name="Grafika 16" descr="Znacznik z wypełnieniem pełnym">
            <a:extLst>
              <a:ext uri="{FF2B5EF4-FFF2-40B4-BE49-F238E27FC236}">
                <a16:creationId xmlns:a16="http://schemas.microsoft.com/office/drawing/2014/main" id="{6B7BED9F-A82A-404D-9CA5-CC309997F4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66190" y="1687171"/>
            <a:ext cx="914400" cy="914400"/>
          </a:xfrm>
          <a:prstGeom prst="rect">
            <a:avLst/>
          </a:prstGeom>
        </p:spPr>
      </p:pic>
      <p:pic>
        <p:nvPicPr>
          <p:cNvPr id="18" name="Grafika 17" descr="Znacznik z wypełnieniem pełnym">
            <a:extLst>
              <a:ext uri="{FF2B5EF4-FFF2-40B4-BE49-F238E27FC236}">
                <a16:creationId xmlns:a16="http://schemas.microsoft.com/office/drawing/2014/main" id="{9F5058F4-4E1E-4A1A-BC3C-B4288CC5E8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37590" y="1515410"/>
            <a:ext cx="914400" cy="914400"/>
          </a:xfrm>
          <a:prstGeom prst="rect">
            <a:avLst/>
          </a:prstGeom>
        </p:spPr>
      </p:pic>
      <p:pic>
        <p:nvPicPr>
          <p:cNvPr id="19" name="Grafika 18" descr="Znacznik z wypełnieniem pełnym">
            <a:extLst>
              <a:ext uri="{FF2B5EF4-FFF2-40B4-BE49-F238E27FC236}">
                <a16:creationId xmlns:a16="http://schemas.microsoft.com/office/drawing/2014/main" id="{EF91E83E-F221-45E7-A2A4-3DF3E13F87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1000" y="2944471"/>
            <a:ext cx="914400" cy="914400"/>
          </a:xfrm>
          <a:prstGeom prst="rect">
            <a:avLst/>
          </a:prstGeom>
        </p:spPr>
      </p:pic>
      <p:pic>
        <p:nvPicPr>
          <p:cNvPr id="20" name="Grafika 19" descr="Znacznik z wypełnieniem pełnym">
            <a:extLst>
              <a:ext uri="{FF2B5EF4-FFF2-40B4-BE49-F238E27FC236}">
                <a16:creationId xmlns:a16="http://schemas.microsoft.com/office/drawing/2014/main" id="{C4533A71-195D-489A-8A00-9A46FADB1C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38600" y="3810001"/>
            <a:ext cx="914400" cy="914400"/>
          </a:xfrm>
          <a:prstGeom prst="rect">
            <a:avLst/>
          </a:prstGeom>
        </p:spPr>
      </p:pic>
      <p:pic>
        <p:nvPicPr>
          <p:cNvPr id="21" name="Grafika 20" descr="Znacznik z wypełnieniem pełnym">
            <a:extLst>
              <a:ext uri="{FF2B5EF4-FFF2-40B4-BE49-F238E27FC236}">
                <a16:creationId xmlns:a16="http://schemas.microsoft.com/office/drawing/2014/main" id="{9A0B373A-D533-43DA-B382-6FD622AE48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04288" y="2429810"/>
            <a:ext cx="914400" cy="914400"/>
          </a:xfrm>
          <a:prstGeom prst="rect">
            <a:avLst/>
          </a:prstGeom>
        </p:spPr>
      </p:pic>
      <p:pic>
        <p:nvPicPr>
          <p:cNvPr id="22" name="Grafika 21" descr="Znacznik z wypełnieniem pełnym">
            <a:extLst>
              <a:ext uri="{FF2B5EF4-FFF2-40B4-BE49-F238E27FC236}">
                <a16:creationId xmlns:a16="http://schemas.microsoft.com/office/drawing/2014/main" id="{281A21BB-D90E-43AD-A8A9-0181FB23E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34351" y="4516405"/>
            <a:ext cx="914400" cy="914400"/>
          </a:xfrm>
          <a:prstGeom prst="rect">
            <a:avLst/>
          </a:prstGeom>
        </p:spPr>
      </p:pic>
      <p:pic>
        <p:nvPicPr>
          <p:cNvPr id="23" name="Grafika 22" descr="Znacznik z wypełnieniem pełnym">
            <a:extLst>
              <a:ext uri="{FF2B5EF4-FFF2-40B4-BE49-F238E27FC236}">
                <a16:creationId xmlns:a16="http://schemas.microsoft.com/office/drawing/2014/main" id="{646F743B-7B47-40A0-8B07-400C0F1171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40394" y="2443244"/>
            <a:ext cx="914400" cy="914400"/>
          </a:xfrm>
          <a:prstGeom prst="rect">
            <a:avLst/>
          </a:prstGeom>
        </p:spPr>
      </p:pic>
      <p:pic>
        <p:nvPicPr>
          <p:cNvPr id="24" name="Grafika 23" descr="Znacznik z wypełnieniem pełnym">
            <a:extLst>
              <a:ext uri="{FF2B5EF4-FFF2-40B4-BE49-F238E27FC236}">
                <a16:creationId xmlns:a16="http://schemas.microsoft.com/office/drawing/2014/main" id="{67A9B3CB-DD8A-4753-9F01-A51EFB45D3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38208" y="3092027"/>
            <a:ext cx="914400" cy="914400"/>
          </a:xfrm>
          <a:prstGeom prst="rect">
            <a:avLst/>
          </a:prstGeom>
        </p:spPr>
      </p:pic>
      <p:pic>
        <p:nvPicPr>
          <p:cNvPr id="25" name="Grafika 24" descr="Znacznik z wypełnieniem pełnym">
            <a:extLst>
              <a:ext uri="{FF2B5EF4-FFF2-40B4-BE49-F238E27FC236}">
                <a16:creationId xmlns:a16="http://schemas.microsoft.com/office/drawing/2014/main" id="{64A48AEA-0188-4A49-B79B-0EC61AC857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3505" y="1992593"/>
            <a:ext cx="914400" cy="914400"/>
          </a:xfrm>
          <a:prstGeom prst="rect">
            <a:avLst/>
          </a:prstGeom>
        </p:spPr>
      </p:pic>
      <p:pic>
        <p:nvPicPr>
          <p:cNvPr id="26" name="Grafika 25" descr="Znacznik z wypełnieniem pełnym">
            <a:extLst>
              <a:ext uri="{FF2B5EF4-FFF2-40B4-BE49-F238E27FC236}">
                <a16:creationId xmlns:a16="http://schemas.microsoft.com/office/drawing/2014/main" id="{265729DE-3478-459D-B4CE-7881B3E8D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96802" y="4191000"/>
            <a:ext cx="914400" cy="914400"/>
          </a:xfrm>
          <a:prstGeom prst="rect">
            <a:avLst/>
          </a:prstGeom>
        </p:spPr>
      </p:pic>
      <p:pic>
        <p:nvPicPr>
          <p:cNvPr id="27" name="Grafika 26" descr="Znacznik z wypełnieniem pełnym">
            <a:extLst>
              <a:ext uri="{FF2B5EF4-FFF2-40B4-BE49-F238E27FC236}">
                <a16:creationId xmlns:a16="http://schemas.microsoft.com/office/drawing/2014/main" id="{0E358EF4-09E8-490A-936E-631C7A7D3E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13481" y="4398173"/>
            <a:ext cx="914400" cy="914400"/>
          </a:xfrm>
          <a:prstGeom prst="rect">
            <a:avLst/>
          </a:prstGeom>
        </p:spPr>
      </p:pic>
      <p:pic>
        <p:nvPicPr>
          <p:cNvPr id="28" name="Grafika 27" descr="Znacznik z wypełnieniem pełnym">
            <a:extLst>
              <a:ext uri="{FF2B5EF4-FFF2-40B4-BE49-F238E27FC236}">
                <a16:creationId xmlns:a16="http://schemas.microsoft.com/office/drawing/2014/main" id="{DE8EE7E6-AFE1-4029-8049-BE89D32C8C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01195" y="4451774"/>
            <a:ext cx="914400" cy="914400"/>
          </a:xfrm>
          <a:prstGeom prst="rect">
            <a:avLst/>
          </a:prstGeom>
        </p:spPr>
      </p:pic>
      <p:sp>
        <p:nvSpPr>
          <p:cNvPr id="29" name="Prostokąt 28">
            <a:extLst>
              <a:ext uri="{FF2B5EF4-FFF2-40B4-BE49-F238E27FC236}">
                <a16:creationId xmlns:a16="http://schemas.microsoft.com/office/drawing/2014/main" id="{C92443A3-D3A9-480E-A29A-E28BF1DC744E}"/>
              </a:ext>
            </a:extLst>
          </p:cNvPr>
          <p:cNvSpPr/>
          <p:nvPr/>
        </p:nvSpPr>
        <p:spPr>
          <a:xfrm>
            <a:off x="305132" y="1367243"/>
            <a:ext cx="7086600" cy="5278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Toruń,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Łódź,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Piotrków Tryb.,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Koszalin,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Płock,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Elbląg,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Poznań,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Gdańsk,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Wrocław,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Warszawa,</a:t>
            </a:r>
            <a:endParaRPr lang="pl-PL" sz="1400" dirty="0">
              <a:solidFill>
                <a:srgbClr val="1B3E9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Białystok,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Kraków,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Zielona Góra,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Bydgoszcz,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Olsztyn,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Zamość,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Katowice,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Jaworzno.</a:t>
            </a:r>
          </a:p>
        </p:txBody>
      </p:sp>
      <p:pic>
        <p:nvPicPr>
          <p:cNvPr id="31" name="Obraz 30">
            <a:extLst>
              <a:ext uri="{FF2B5EF4-FFF2-40B4-BE49-F238E27FC236}">
                <a16:creationId xmlns:a16="http://schemas.microsoft.com/office/drawing/2014/main" id="{87829AF6-69E3-4B36-8F7B-6C197B4E53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36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9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177360E6-7EEB-4623-BC00-6A676593E8B5}"/>
              </a:ext>
            </a:extLst>
          </p:cNvPr>
          <p:cNvSpPr/>
          <p:nvPr/>
        </p:nvSpPr>
        <p:spPr>
          <a:xfrm>
            <a:off x="1371600" y="2057400"/>
            <a:ext cx="7086600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szerokie spektrum inżynierii ruchu,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różne problemy na różnych szczeblach,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możliwość doprecyzowania zagadnień,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omówienie planów, trendów, zachowań transportowych, wyników badań.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l-PL" sz="2000" b="1" dirty="0">
              <a:solidFill>
                <a:srgbClr val="1B3E9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(czasami) zbyt duża dysproporcja wiedzy (różne szczeble organów zarządzających ruchem),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duże oczekiwania jednostek metropolitarnych,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zbyt mało czasu na realizację „wszystkiego”.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0127662-E38B-4AB1-89ED-02C247F4477E}"/>
              </a:ext>
            </a:extLst>
          </p:cNvPr>
          <p:cNvSpPr/>
          <p:nvPr/>
        </p:nvSpPr>
        <p:spPr>
          <a:xfrm>
            <a:off x="1371600" y="306271"/>
            <a:ext cx="77724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ZALETY / WADY</a:t>
            </a:r>
          </a:p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rgbClr val="1B3E9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SZKOLENIA</a:t>
            </a: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" name="Grafika 5" descr="Znaczek — przestań obserwować z wypełnieniem pełnym">
            <a:extLst>
              <a:ext uri="{FF2B5EF4-FFF2-40B4-BE49-F238E27FC236}">
                <a16:creationId xmlns:a16="http://schemas.microsoft.com/office/drawing/2014/main" id="{3F7FD1BD-7D3D-4769-B853-BC29BB8E3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4191000"/>
            <a:ext cx="914400" cy="914400"/>
          </a:xfrm>
          <a:prstGeom prst="rect">
            <a:avLst/>
          </a:prstGeom>
        </p:spPr>
      </p:pic>
      <p:pic>
        <p:nvPicPr>
          <p:cNvPr id="9" name="Grafika 8" descr="Znaczek — obserwuj z wypełnieniem pełnym">
            <a:extLst>
              <a:ext uri="{FF2B5EF4-FFF2-40B4-BE49-F238E27FC236}">
                <a16:creationId xmlns:a16="http://schemas.microsoft.com/office/drawing/2014/main" id="{5F880C27-D515-4B24-AD78-C71740A191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8600" y="2057400"/>
            <a:ext cx="914400" cy="914400"/>
          </a:xfrm>
          <a:prstGeom prst="rect">
            <a:avLst/>
          </a:prstGeom>
        </p:spPr>
      </p:pic>
      <p:pic>
        <p:nvPicPr>
          <p:cNvPr id="12" name="Grafika 11" descr="Wykrzyknik z wypełnieniem pełnym">
            <a:extLst>
              <a:ext uri="{FF2B5EF4-FFF2-40B4-BE49-F238E27FC236}">
                <a16:creationId xmlns:a16="http://schemas.microsoft.com/office/drawing/2014/main" id="{2AAC4BF5-65F0-400B-882F-909463740A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94342" y="4677792"/>
            <a:ext cx="914400" cy="914400"/>
          </a:xfrm>
          <a:prstGeom prst="rect">
            <a:avLst/>
          </a:prstGeom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9316D2BF-1604-4811-AA9E-056D3878142D}"/>
              </a:ext>
            </a:extLst>
          </p:cNvPr>
          <p:cNvSpPr/>
          <p:nvPr/>
        </p:nvSpPr>
        <p:spPr>
          <a:xfrm>
            <a:off x="7391400" y="6019800"/>
            <a:ext cx="1676400" cy="5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7D189E5E-4F24-45C7-A06F-27032512878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78" y="5774609"/>
            <a:ext cx="962622" cy="77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04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1B3E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85617" y="524605"/>
            <a:ext cx="8218170" cy="5835650"/>
          </a:xfrm>
          <a:custGeom>
            <a:avLst/>
            <a:gdLst/>
            <a:ahLst/>
            <a:cxnLst/>
            <a:rect l="l" t="t" r="r" b="b"/>
            <a:pathLst>
              <a:path w="8218170" h="5835650">
                <a:moveTo>
                  <a:pt x="8218039" y="5835601"/>
                </a:moveTo>
                <a:lnTo>
                  <a:pt x="0" y="5835601"/>
                </a:lnTo>
                <a:lnTo>
                  <a:pt x="0" y="0"/>
                </a:lnTo>
                <a:lnTo>
                  <a:pt x="8218039" y="0"/>
                </a:lnTo>
                <a:lnTo>
                  <a:pt x="8218039" y="5835601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1279" y="516064"/>
            <a:ext cx="8231505" cy="5848985"/>
          </a:xfrm>
          <a:custGeom>
            <a:avLst/>
            <a:gdLst/>
            <a:ahLst/>
            <a:cxnLst/>
            <a:rect l="l" t="t" r="r" b="b"/>
            <a:pathLst>
              <a:path w="8231505" h="5848985">
                <a:moveTo>
                  <a:pt x="8231022" y="0"/>
                </a:moveTo>
                <a:lnTo>
                  <a:pt x="8218043" y="0"/>
                </a:lnTo>
                <a:lnTo>
                  <a:pt x="8218043" y="12979"/>
                </a:lnTo>
                <a:lnTo>
                  <a:pt x="8218043" y="5812307"/>
                </a:lnTo>
                <a:lnTo>
                  <a:pt x="8218043" y="5835091"/>
                </a:lnTo>
                <a:lnTo>
                  <a:pt x="8023301" y="5835091"/>
                </a:lnTo>
                <a:lnTo>
                  <a:pt x="8019872" y="5835688"/>
                </a:lnTo>
                <a:lnTo>
                  <a:pt x="8661" y="5835688"/>
                </a:lnTo>
                <a:lnTo>
                  <a:pt x="8661" y="12979"/>
                </a:lnTo>
                <a:lnTo>
                  <a:pt x="8218043" y="12979"/>
                </a:lnTo>
                <a:lnTo>
                  <a:pt x="8218043" y="0"/>
                </a:lnTo>
                <a:lnTo>
                  <a:pt x="0" y="0"/>
                </a:lnTo>
                <a:lnTo>
                  <a:pt x="0" y="9093"/>
                </a:lnTo>
                <a:lnTo>
                  <a:pt x="0" y="12979"/>
                </a:lnTo>
                <a:lnTo>
                  <a:pt x="0" y="5835688"/>
                </a:lnTo>
                <a:lnTo>
                  <a:pt x="0" y="5844781"/>
                </a:lnTo>
                <a:lnTo>
                  <a:pt x="0" y="5848680"/>
                </a:lnTo>
                <a:lnTo>
                  <a:pt x="8231022" y="5848680"/>
                </a:lnTo>
                <a:lnTo>
                  <a:pt x="8231022" y="9093"/>
                </a:lnTo>
                <a:lnTo>
                  <a:pt x="8231022" y="0"/>
                </a:lnTo>
                <a:close/>
              </a:path>
            </a:pathLst>
          </a:custGeom>
          <a:solidFill>
            <a:srgbClr val="154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64920" y="4489538"/>
            <a:ext cx="1334414" cy="186160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20910" y="4642437"/>
            <a:ext cx="1927080" cy="170870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78872" y="4842852"/>
            <a:ext cx="1904098" cy="150829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87713" y="3829943"/>
            <a:ext cx="1432229" cy="252119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9376" y="4571344"/>
            <a:ext cx="1932565" cy="177979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89940" y="733285"/>
            <a:ext cx="588975" cy="561785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174268" y="2649092"/>
            <a:ext cx="1525053" cy="199817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430265" y="2823895"/>
            <a:ext cx="1939047" cy="2023783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688219" y="3024306"/>
            <a:ext cx="1937080" cy="202356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18489" y="2750604"/>
            <a:ext cx="1937308" cy="202576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269883" y="798309"/>
            <a:ext cx="1486203" cy="3170232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983602" y="808647"/>
            <a:ext cx="1715719" cy="2020087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5239600" y="1005345"/>
            <a:ext cx="1939046" cy="2023793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3497567" y="1205763"/>
            <a:ext cx="1937080" cy="2023564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27837" y="932057"/>
            <a:ext cx="1937080" cy="2023563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3433856" y="529132"/>
            <a:ext cx="5265478" cy="881646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3085058" y="6351142"/>
            <a:ext cx="5419521" cy="9055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8699322" y="5714542"/>
            <a:ext cx="4343" cy="613956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85609" y="524598"/>
            <a:ext cx="8218055" cy="5835599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85609" y="524598"/>
            <a:ext cx="492328" cy="645312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967018" y="0"/>
            <a:ext cx="4979626" cy="1074851"/>
          </a:xfrm>
          <a:prstGeom prst="rect">
            <a:avLst/>
          </a:prstGeom>
        </p:spPr>
      </p:pic>
      <p:sp>
        <p:nvSpPr>
          <p:cNvPr id="28" name="Prostokąt 27">
            <a:extLst>
              <a:ext uri="{FF2B5EF4-FFF2-40B4-BE49-F238E27FC236}">
                <a16:creationId xmlns:a16="http://schemas.microsoft.com/office/drawing/2014/main" id="{7B70856F-AF0B-445E-8018-6F507A94C1A7}"/>
              </a:ext>
            </a:extLst>
          </p:cNvPr>
          <p:cNvSpPr/>
          <p:nvPr/>
        </p:nvSpPr>
        <p:spPr>
          <a:xfrm>
            <a:off x="1677547" y="1690293"/>
            <a:ext cx="5788906" cy="5740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pl-PL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NAJCZĘŚCIEJ PORUSZANA PROBLEMATYKA </a:t>
            </a:r>
          </a:p>
          <a:p>
            <a:pPr lvl="0" algn="ctr">
              <a:spcAft>
                <a:spcPts val="600"/>
              </a:spcAft>
            </a:pPr>
            <a:endParaRPr lang="pl-PL" sz="4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 algn="ctr">
              <a:spcAft>
                <a:spcPts val="600"/>
              </a:spcAft>
            </a:pPr>
            <a:r>
              <a:rPr lang="pl-PL" sz="4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CZĘŚĆ DYDAKTYCZNO- WARSZTATOWA</a:t>
            </a:r>
          </a:p>
          <a:p>
            <a:pPr lvl="0" algn="ctr">
              <a:spcAft>
                <a:spcPts val="600"/>
              </a:spcAft>
            </a:pPr>
            <a:br>
              <a:rPr lang="pl-PL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pl-PL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1" name="Obraz 30">
            <a:extLst>
              <a:ext uri="{FF2B5EF4-FFF2-40B4-BE49-F238E27FC236}">
                <a16:creationId xmlns:a16="http://schemas.microsoft.com/office/drawing/2014/main" id="{CA5354B0-0DBD-420F-8665-DD380349A0F8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t="94274"/>
          <a:stretch/>
        </p:blipFill>
        <p:spPr>
          <a:xfrm>
            <a:off x="665226" y="3795388"/>
            <a:ext cx="7813548" cy="18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58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F6B6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8224</TotalTime>
  <Words>885</Words>
  <Application>Microsoft Office PowerPoint</Application>
  <PresentationFormat>Pokaz na ekranie (4:3)</PresentationFormat>
  <Paragraphs>146</Paragraphs>
  <Slides>25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25</vt:i4>
      </vt:variant>
    </vt:vector>
  </HeadingPairs>
  <TitlesOfParts>
    <vt:vector size="32" baseType="lpstr">
      <vt:lpstr>Arial</vt:lpstr>
      <vt:lpstr>Calibri</vt:lpstr>
      <vt:lpstr>Lucida Sans Unicode</vt:lpstr>
      <vt:lpstr>Tahoma</vt:lpstr>
      <vt:lpstr>Trebuchet MS</vt:lpstr>
      <vt:lpstr>Verdana</vt:lpstr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STOWARZYSZENIE FORUM AUDYTORÓW BEZPIECZEŃSTWA RUCHU DROGOWEGO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TYTUŁ PREZENTACJI</dc:title>
  <dc:creator>FORMIND</dc:creator>
  <cp:lastModifiedBy>Monika Bielewska</cp:lastModifiedBy>
  <cp:revision>33</cp:revision>
  <dcterms:created xsi:type="dcterms:W3CDTF">2021-05-25T12:12:45Z</dcterms:created>
  <dcterms:modified xsi:type="dcterms:W3CDTF">2021-11-19T17:34:42Z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2021-05-24T00:00:00Z</vt:filetime>
  </property>
  <property fmtid="{D5CDD505-2E9C-101B-9397-08002B2CF9AE}" pid="3" name="Creator">
    <vt:lpwstr>Acrobat PDFMaker 21 dla programu PowerPoint</vt:lpwstr>
  </property>
  <property fmtid="{D5CDD505-2E9C-101B-9397-08002B2CF9AE}" pid="4" name="LastSaved">
    <vt:filetime>2021-05-25T00:00:00Z</vt:filetime>
  </property>
</Properties>
</file>